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43" r:id="rId3"/>
    <p:sldId id="400" r:id="rId4"/>
    <p:sldId id="277" r:id="rId5"/>
    <p:sldId id="412" r:id="rId6"/>
    <p:sldId id="417" r:id="rId7"/>
    <p:sldId id="436" r:id="rId8"/>
    <p:sldId id="428" r:id="rId9"/>
    <p:sldId id="578" r:id="rId10"/>
    <p:sldId id="339" r:id="rId11"/>
    <p:sldId id="579" r:id="rId12"/>
    <p:sldId id="467" r:id="rId13"/>
    <p:sldId id="434" r:id="rId14"/>
    <p:sldId id="393" r:id="rId15"/>
    <p:sldId id="391" r:id="rId16"/>
    <p:sldId id="4370" r:id="rId17"/>
    <p:sldId id="690" r:id="rId18"/>
    <p:sldId id="397" r:id="rId19"/>
    <p:sldId id="346" r:id="rId20"/>
    <p:sldId id="4371" r:id="rId21"/>
    <p:sldId id="264"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FF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2B7853-5EBB-4732-9413-9E3A87CB27A9}" v="8" dt="2022-10-15T12:53:20.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61" autoAdjust="0"/>
    <p:restoredTop sz="94660"/>
  </p:normalViewPr>
  <p:slideViewPr>
    <p:cSldViewPr snapToGrid="0">
      <p:cViewPr>
        <p:scale>
          <a:sx n="50" d="100"/>
          <a:sy n="50" d="100"/>
        </p:scale>
        <p:origin x="84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mo Sundaram" userId="68b77a545a8090f4" providerId="LiveId" clId="{742B7853-5EBB-4732-9413-9E3A87CB27A9}"/>
    <pc:docChg chg="undo custSel addSld delSld modSld">
      <pc:chgData name="Jomo Sundaram" userId="68b77a545a8090f4" providerId="LiveId" clId="{742B7853-5EBB-4732-9413-9E3A87CB27A9}" dt="2022-10-15T12:39:49.534" v="316" actId="14100"/>
      <pc:docMkLst>
        <pc:docMk/>
      </pc:docMkLst>
      <pc:sldChg chg="modSp mod">
        <pc:chgData name="Jomo Sundaram" userId="68b77a545a8090f4" providerId="LiveId" clId="{742B7853-5EBB-4732-9413-9E3A87CB27A9}" dt="2022-10-15T12:25:21.833" v="291" actId="5793"/>
        <pc:sldMkLst>
          <pc:docMk/>
          <pc:sldMk cId="836622412" sldId="256"/>
        </pc:sldMkLst>
        <pc:spChg chg="mod">
          <ac:chgData name="Jomo Sundaram" userId="68b77a545a8090f4" providerId="LiveId" clId="{742B7853-5EBB-4732-9413-9E3A87CB27A9}" dt="2022-10-15T12:25:21.833" v="291" actId="5793"/>
          <ac:spMkLst>
            <pc:docMk/>
            <pc:sldMk cId="836622412" sldId="256"/>
            <ac:spMk id="3" creationId="{00000000-0000-0000-0000-000000000000}"/>
          </ac:spMkLst>
        </pc:spChg>
      </pc:sldChg>
      <pc:sldChg chg="modSp mod">
        <pc:chgData name="Jomo Sundaram" userId="68b77a545a8090f4" providerId="LiveId" clId="{742B7853-5EBB-4732-9413-9E3A87CB27A9}" dt="2022-10-15T12:38:15.076" v="307" actId="14100"/>
        <pc:sldMkLst>
          <pc:docMk/>
          <pc:sldMk cId="2627212275" sldId="339"/>
        </pc:sldMkLst>
        <pc:spChg chg="mod">
          <ac:chgData name="Jomo Sundaram" userId="68b77a545a8090f4" providerId="LiveId" clId="{742B7853-5EBB-4732-9413-9E3A87CB27A9}" dt="2022-10-15T12:38:15.076" v="307" actId="14100"/>
          <ac:spMkLst>
            <pc:docMk/>
            <pc:sldMk cId="2627212275" sldId="339"/>
            <ac:spMk id="21506" creationId="{00000000-0000-0000-0000-000000000000}"/>
          </ac:spMkLst>
        </pc:spChg>
        <pc:picChg chg="mod">
          <ac:chgData name="Jomo Sundaram" userId="68b77a545a8090f4" providerId="LiveId" clId="{742B7853-5EBB-4732-9413-9E3A87CB27A9}" dt="2022-10-15T12:37:53.194" v="304" actId="14100"/>
          <ac:picMkLst>
            <pc:docMk/>
            <pc:sldMk cId="2627212275" sldId="339"/>
            <ac:picMk id="2" creationId="{00000000-0000-0000-0000-000000000000}"/>
          </ac:picMkLst>
        </pc:picChg>
      </pc:sldChg>
      <pc:sldChg chg="modSp mod">
        <pc:chgData name="Jomo Sundaram" userId="68b77a545a8090f4" providerId="LiveId" clId="{742B7853-5EBB-4732-9413-9E3A87CB27A9}" dt="2022-10-15T12:20:06.253" v="180"/>
        <pc:sldMkLst>
          <pc:docMk/>
          <pc:sldMk cId="618780597" sldId="346"/>
        </pc:sldMkLst>
        <pc:spChg chg="mod">
          <ac:chgData name="Jomo Sundaram" userId="68b77a545a8090f4" providerId="LiveId" clId="{742B7853-5EBB-4732-9413-9E3A87CB27A9}" dt="2022-10-15T12:14:20.688" v="131" actId="14100"/>
          <ac:spMkLst>
            <pc:docMk/>
            <pc:sldMk cId="618780597" sldId="346"/>
            <ac:spMk id="2" creationId="{807D8CF8-D5E8-7B77-E735-13F486F20A7C}"/>
          </ac:spMkLst>
        </pc:spChg>
        <pc:spChg chg="mod">
          <ac:chgData name="Jomo Sundaram" userId="68b77a545a8090f4" providerId="LiveId" clId="{742B7853-5EBB-4732-9413-9E3A87CB27A9}" dt="2022-10-15T12:20:06.253" v="180"/>
          <ac:spMkLst>
            <pc:docMk/>
            <pc:sldMk cId="618780597" sldId="346"/>
            <ac:spMk id="3" creationId="{677810E5-BC36-873D-CC03-BC253ABAB8FA}"/>
          </ac:spMkLst>
        </pc:spChg>
      </pc:sldChg>
      <pc:sldChg chg="modSp mod">
        <pc:chgData name="Jomo Sundaram" userId="68b77a545a8090f4" providerId="LiveId" clId="{742B7853-5EBB-4732-9413-9E3A87CB27A9}" dt="2022-10-15T12:01:29.753" v="62" actId="20577"/>
        <pc:sldMkLst>
          <pc:docMk/>
          <pc:sldMk cId="2170551023" sldId="393"/>
        </pc:sldMkLst>
        <pc:spChg chg="mod">
          <ac:chgData name="Jomo Sundaram" userId="68b77a545a8090f4" providerId="LiveId" clId="{742B7853-5EBB-4732-9413-9E3A87CB27A9}" dt="2022-10-15T12:01:29.753" v="62" actId="20577"/>
          <ac:spMkLst>
            <pc:docMk/>
            <pc:sldMk cId="2170551023" sldId="393"/>
            <ac:spMk id="3" creationId="{0D0AF5A4-9814-4652-A431-8473826C26C5}"/>
          </ac:spMkLst>
        </pc:spChg>
      </pc:sldChg>
      <pc:sldChg chg="modSp mod">
        <pc:chgData name="Jomo Sundaram" userId="68b77a545a8090f4" providerId="LiveId" clId="{742B7853-5EBB-4732-9413-9E3A87CB27A9}" dt="2022-10-15T12:07:52.771" v="120" actId="20577"/>
        <pc:sldMkLst>
          <pc:docMk/>
          <pc:sldMk cId="1155191330" sldId="397"/>
        </pc:sldMkLst>
        <pc:spChg chg="mod">
          <ac:chgData name="Jomo Sundaram" userId="68b77a545a8090f4" providerId="LiveId" clId="{742B7853-5EBB-4732-9413-9E3A87CB27A9}" dt="2022-10-15T12:07:52.771" v="120" actId="20577"/>
          <ac:spMkLst>
            <pc:docMk/>
            <pc:sldMk cId="1155191330" sldId="397"/>
            <ac:spMk id="12291" creationId="{A106C7B3-47D0-E590-D150-1B1546800788}"/>
          </ac:spMkLst>
        </pc:spChg>
        <pc:spChg chg="mod">
          <ac:chgData name="Jomo Sundaram" userId="68b77a545a8090f4" providerId="LiveId" clId="{742B7853-5EBB-4732-9413-9E3A87CB27A9}" dt="2022-10-15T12:07:30.461" v="114" actId="14100"/>
          <ac:spMkLst>
            <pc:docMk/>
            <pc:sldMk cId="1155191330" sldId="397"/>
            <ac:spMk id="12292" creationId="{19E42834-FBA3-79A9-08D3-6744FF90C058}"/>
          </ac:spMkLst>
        </pc:spChg>
      </pc:sldChg>
      <pc:sldChg chg="del">
        <pc:chgData name="Jomo Sundaram" userId="68b77a545a8090f4" providerId="LiveId" clId="{742B7853-5EBB-4732-9413-9E3A87CB27A9}" dt="2022-10-15T12:01:56.774" v="63" actId="2696"/>
        <pc:sldMkLst>
          <pc:docMk/>
          <pc:sldMk cId="963935388" sldId="427"/>
        </pc:sldMkLst>
      </pc:sldChg>
      <pc:sldChg chg="modSp mod">
        <pc:chgData name="Jomo Sundaram" userId="68b77a545a8090f4" providerId="LiveId" clId="{742B7853-5EBB-4732-9413-9E3A87CB27A9}" dt="2022-10-15T12:36:52.691" v="301" actId="14100"/>
        <pc:sldMkLst>
          <pc:docMk/>
          <pc:sldMk cId="0" sldId="578"/>
        </pc:sldMkLst>
        <pc:spChg chg="mod">
          <ac:chgData name="Jomo Sundaram" userId="68b77a545a8090f4" providerId="LiveId" clId="{742B7853-5EBB-4732-9413-9E3A87CB27A9}" dt="2022-10-15T12:36:46.550" v="300" actId="122"/>
          <ac:spMkLst>
            <pc:docMk/>
            <pc:sldMk cId="0" sldId="578"/>
            <ac:spMk id="1027" creationId="{00000000-0000-0000-0000-000000000000}"/>
          </ac:spMkLst>
        </pc:spChg>
        <pc:graphicFrameChg chg="mod">
          <ac:chgData name="Jomo Sundaram" userId="68b77a545a8090f4" providerId="LiveId" clId="{742B7853-5EBB-4732-9413-9E3A87CB27A9}" dt="2022-10-15T12:36:52.691" v="301" actId="14100"/>
          <ac:graphicFrameMkLst>
            <pc:docMk/>
            <pc:sldMk cId="0" sldId="578"/>
            <ac:graphicFrameMk id="1026" creationId="{00000000-0000-0000-0000-000000000000}"/>
          </ac:graphicFrameMkLst>
        </pc:graphicFrameChg>
      </pc:sldChg>
      <pc:sldChg chg="modSp mod">
        <pc:chgData name="Jomo Sundaram" userId="68b77a545a8090f4" providerId="LiveId" clId="{742B7853-5EBB-4732-9413-9E3A87CB27A9}" dt="2022-10-15T12:39:49.534" v="316" actId="14100"/>
        <pc:sldMkLst>
          <pc:docMk/>
          <pc:sldMk cId="0" sldId="579"/>
        </pc:sldMkLst>
        <pc:spChg chg="mod">
          <ac:chgData name="Jomo Sundaram" userId="68b77a545a8090f4" providerId="LiveId" clId="{742B7853-5EBB-4732-9413-9E3A87CB27A9}" dt="2022-10-15T12:39:09.541" v="312" actId="14100"/>
          <ac:spMkLst>
            <pc:docMk/>
            <pc:sldMk cId="0" sldId="579"/>
            <ac:spMk id="11266" creationId="{00000000-0000-0000-0000-000000000000}"/>
          </ac:spMkLst>
        </pc:spChg>
        <pc:picChg chg="mod">
          <ac:chgData name="Jomo Sundaram" userId="68b77a545a8090f4" providerId="LiveId" clId="{742B7853-5EBB-4732-9413-9E3A87CB27A9}" dt="2022-10-15T12:39:49.534" v="316" actId="14100"/>
          <ac:picMkLst>
            <pc:docMk/>
            <pc:sldMk cId="0" sldId="579"/>
            <ac:picMk id="15364" creationId="{00000000-0000-0000-0000-000000000000}"/>
          </ac:picMkLst>
        </pc:picChg>
      </pc:sldChg>
      <pc:sldChg chg="modSp mod">
        <pc:chgData name="Jomo Sundaram" userId="68b77a545a8090f4" providerId="LiveId" clId="{742B7853-5EBB-4732-9413-9E3A87CB27A9}" dt="2022-10-15T12:05:53.895" v="100" actId="14100"/>
        <pc:sldMkLst>
          <pc:docMk/>
          <pc:sldMk cId="3515077454" sldId="690"/>
        </pc:sldMkLst>
        <pc:spChg chg="mod">
          <ac:chgData name="Jomo Sundaram" userId="68b77a545a8090f4" providerId="LiveId" clId="{742B7853-5EBB-4732-9413-9E3A87CB27A9}" dt="2022-10-15T12:05:53.895" v="100" actId="14100"/>
          <ac:spMkLst>
            <pc:docMk/>
            <pc:sldMk cId="3515077454" sldId="690"/>
            <ac:spMk id="3" creationId="{D02786A8-8898-BE98-06E6-1FDACD94218D}"/>
          </ac:spMkLst>
        </pc:spChg>
      </pc:sldChg>
      <pc:sldChg chg="del">
        <pc:chgData name="Jomo Sundaram" userId="68b77a545a8090f4" providerId="LiveId" clId="{742B7853-5EBB-4732-9413-9E3A87CB27A9}" dt="2022-10-15T12:08:20.691" v="122" actId="2696"/>
        <pc:sldMkLst>
          <pc:docMk/>
          <pc:sldMk cId="1208001334" sldId="4356"/>
        </pc:sldMkLst>
      </pc:sldChg>
      <pc:sldChg chg="add del">
        <pc:chgData name="Jomo Sundaram" userId="68b77a545a8090f4" providerId="LiveId" clId="{742B7853-5EBB-4732-9413-9E3A87CB27A9}" dt="2022-10-15T12:11:40.732" v="125" actId="2696"/>
        <pc:sldMkLst>
          <pc:docMk/>
          <pc:sldMk cId="1607128340" sldId="4365"/>
        </pc:sldMkLst>
      </pc:sldChg>
      <pc:sldChg chg="del">
        <pc:chgData name="Jomo Sundaram" userId="68b77a545a8090f4" providerId="LiveId" clId="{742B7853-5EBB-4732-9413-9E3A87CB27A9}" dt="2022-10-15T12:04:55.005" v="93" actId="2696"/>
        <pc:sldMkLst>
          <pc:docMk/>
          <pc:sldMk cId="2628323779" sldId="4366"/>
        </pc:sldMkLst>
      </pc:sldChg>
      <pc:sldChg chg="del">
        <pc:chgData name="Jomo Sundaram" userId="68b77a545a8090f4" providerId="LiveId" clId="{742B7853-5EBB-4732-9413-9E3A87CB27A9}" dt="2022-10-15T12:08:06.599" v="121" actId="2696"/>
        <pc:sldMkLst>
          <pc:docMk/>
          <pc:sldMk cId="3143573353" sldId="4369"/>
        </pc:sldMkLst>
      </pc:sldChg>
      <pc:sldChg chg="modSp mod">
        <pc:chgData name="Jomo Sundaram" userId="68b77a545a8090f4" providerId="LiveId" clId="{742B7853-5EBB-4732-9413-9E3A87CB27A9}" dt="2022-10-15T12:04:17.108" v="92" actId="20577"/>
        <pc:sldMkLst>
          <pc:docMk/>
          <pc:sldMk cId="2250287749" sldId="4370"/>
        </pc:sldMkLst>
        <pc:spChg chg="mod">
          <ac:chgData name="Jomo Sundaram" userId="68b77a545a8090f4" providerId="LiveId" clId="{742B7853-5EBB-4732-9413-9E3A87CB27A9}" dt="2022-10-15T12:04:17.108" v="92" actId="20577"/>
          <ac:spMkLst>
            <pc:docMk/>
            <pc:sldMk cId="2250287749" sldId="4370"/>
            <ac:spMk id="3" creationId="{38D1C8A9-44E6-93F2-9785-3D5BCE3977BB}"/>
          </ac:spMkLst>
        </pc:spChg>
      </pc:sldChg>
      <pc:sldChg chg="modSp mod">
        <pc:chgData name="Jomo Sundaram" userId="68b77a545a8090f4" providerId="LiveId" clId="{742B7853-5EBB-4732-9413-9E3A87CB27A9}" dt="2022-10-15T11:58:04.154" v="32" actId="20577"/>
        <pc:sldMkLst>
          <pc:docMk/>
          <pc:sldMk cId="2190934085" sldId="4371"/>
        </pc:sldMkLst>
        <pc:spChg chg="mod">
          <ac:chgData name="Jomo Sundaram" userId="68b77a545a8090f4" providerId="LiveId" clId="{742B7853-5EBB-4732-9413-9E3A87CB27A9}" dt="2022-10-15T11:58:04.154" v="32" actId="20577"/>
          <ac:spMkLst>
            <pc:docMk/>
            <pc:sldMk cId="2190934085" sldId="4371"/>
            <ac:spMk id="3" creationId="{579EBFEF-7CA8-7A4C-A5F5-A9AF620E92C3}"/>
          </ac:spMkLst>
        </pc:spChg>
      </pc:sldChg>
      <pc:sldMasterChg chg="delSldLayout">
        <pc:chgData name="Jomo Sundaram" userId="68b77a545a8090f4" providerId="LiveId" clId="{742B7853-5EBB-4732-9413-9E3A87CB27A9}" dt="2022-10-15T12:08:06.599" v="121" actId="2696"/>
        <pc:sldMasterMkLst>
          <pc:docMk/>
          <pc:sldMasterMk cId="2296737730" sldId="2147483648"/>
        </pc:sldMasterMkLst>
        <pc:sldLayoutChg chg="del">
          <pc:chgData name="Jomo Sundaram" userId="68b77a545a8090f4" providerId="LiveId" clId="{742B7853-5EBB-4732-9413-9E3A87CB27A9}" dt="2022-10-15T12:01:56.774" v="63" actId="2696"/>
          <pc:sldLayoutMkLst>
            <pc:docMk/>
            <pc:sldMasterMk cId="2296737730" sldId="2147483648"/>
            <pc:sldLayoutMk cId="725160547" sldId="2147483660"/>
          </pc:sldLayoutMkLst>
        </pc:sldLayoutChg>
        <pc:sldLayoutChg chg="del">
          <pc:chgData name="Jomo Sundaram" userId="68b77a545a8090f4" providerId="LiveId" clId="{742B7853-5EBB-4732-9413-9E3A87CB27A9}" dt="2022-10-15T12:08:06.599" v="121" actId="2696"/>
          <pc:sldLayoutMkLst>
            <pc:docMk/>
            <pc:sldMasterMk cId="2296737730" sldId="2147483648"/>
            <pc:sldLayoutMk cId="1543418934" sldId="2147483661"/>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a171d9791611f672/Documents/Jayati/Jay2022/MacroScan/msCommodity%20prices%20June%2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0" i="0" u="none" strike="noStrike" baseline="0">
                <a:effectLst/>
              </a:rPr>
              <a:t>Net commodity export terms of trade in stressed economies, June 2012=100</a:t>
            </a:r>
            <a:r>
              <a:rPr lang="en-US" sz="1200" b="0" i="0" u="none" strike="noStrike" baseline="0"/>
              <a:t> </a:t>
            </a:r>
            <a:endParaRPr lang="en-US" sz="12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Sheet1!$AA$4</c:f>
              <c:strCache>
                <c:ptCount val="1"/>
                <c:pt idx="0">
                  <c:v>Sri Lanka</c:v>
                </c:pt>
              </c:strCache>
            </c:strRef>
          </c:tx>
          <c:spPr>
            <a:ln w="28575" cap="rnd">
              <a:solidFill>
                <a:schemeClr val="accent1"/>
              </a:solidFill>
              <a:round/>
            </a:ln>
            <a:effectLst/>
          </c:spPr>
          <c:marker>
            <c:symbol val="none"/>
          </c:marker>
          <c:cat>
            <c:strRef>
              <c:f>Sheet1!$Z$5:$Z$123</c:f>
              <c:strCache>
                <c:ptCount val="119"/>
                <c:pt idx="0">
                  <c:v>Jun 2012</c:v>
                </c:pt>
                <c:pt idx="1">
                  <c:v>Jul 2012</c:v>
                </c:pt>
                <c:pt idx="2">
                  <c:v>Aug 2012</c:v>
                </c:pt>
                <c:pt idx="3">
                  <c:v>Sep 2012</c:v>
                </c:pt>
                <c:pt idx="4">
                  <c:v>Oct 2012</c:v>
                </c:pt>
                <c:pt idx="5">
                  <c:v>Nov 2012</c:v>
                </c:pt>
                <c:pt idx="6">
                  <c:v>Dec 2012</c:v>
                </c:pt>
                <c:pt idx="7">
                  <c:v>Jan 2013</c:v>
                </c:pt>
                <c:pt idx="8">
                  <c:v>Feb 2013</c:v>
                </c:pt>
                <c:pt idx="9">
                  <c:v>Mar 2013</c:v>
                </c:pt>
                <c:pt idx="10">
                  <c:v>Apr 2013</c:v>
                </c:pt>
                <c:pt idx="11">
                  <c:v>May 2013</c:v>
                </c:pt>
                <c:pt idx="12">
                  <c:v>Jun 2013</c:v>
                </c:pt>
                <c:pt idx="13">
                  <c:v>Jul 2013</c:v>
                </c:pt>
                <c:pt idx="14">
                  <c:v>Aug 2013</c:v>
                </c:pt>
                <c:pt idx="15">
                  <c:v>Sep 2013</c:v>
                </c:pt>
                <c:pt idx="16">
                  <c:v>Oct 2013</c:v>
                </c:pt>
                <c:pt idx="17">
                  <c:v>Nov 2013</c:v>
                </c:pt>
                <c:pt idx="18">
                  <c:v>Dec 2013</c:v>
                </c:pt>
                <c:pt idx="19">
                  <c:v>Jan 2014</c:v>
                </c:pt>
                <c:pt idx="20">
                  <c:v>Feb 2014</c:v>
                </c:pt>
                <c:pt idx="21">
                  <c:v>Mar 2014</c:v>
                </c:pt>
                <c:pt idx="22">
                  <c:v>Apr 2014</c:v>
                </c:pt>
                <c:pt idx="23">
                  <c:v>May 2014</c:v>
                </c:pt>
                <c:pt idx="24">
                  <c:v>Jun 2014</c:v>
                </c:pt>
                <c:pt idx="25">
                  <c:v>Jul 2014</c:v>
                </c:pt>
                <c:pt idx="26">
                  <c:v>Aug 2014</c:v>
                </c:pt>
                <c:pt idx="27">
                  <c:v>Sep 2014</c:v>
                </c:pt>
                <c:pt idx="28">
                  <c:v>Oct 2014</c:v>
                </c:pt>
                <c:pt idx="29">
                  <c:v>Nov 2014</c:v>
                </c:pt>
                <c:pt idx="30">
                  <c:v>Dec 2014</c:v>
                </c:pt>
                <c:pt idx="31">
                  <c:v>Jan 2015</c:v>
                </c:pt>
                <c:pt idx="32">
                  <c:v>Feb 2015</c:v>
                </c:pt>
                <c:pt idx="33">
                  <c:v>Mar 2015</c:v>
                </c:pt>
                <c:pt idx="34">
                  <c:v>Apr 2015</c:v>
                </c:pt>
                <c:pt idx="35">
                  <c:v>May 2015</c:v>
                </c:pt>
                <c:pt idx="36">
                  <c:v>Jun 2015</c:v>
                </c:pt>
                <c:pt idx="37">
                  <c:v>Jul 2015</c:v>
                </c:pt>
                <c:pt idx="38">
                  <c:v>Aug 2015</c:v>
                </c:pt>
                <c:pt idx="39">
                  <c:v>Sep 2015</c:v>
                </c:pt>
                <c:pt idx="40">
                  <c:v>Oct 2015</c:v>
                </c:pt>
                <c:pt idx="41">
                  <c:v>Nov 2015</c:v>
                </c:pt>
                <c:pt idx="42">
                  <c:v>Dec 2015</c:v>
                </c:pt>
                <c:pt idx="43">
                  <c:v>Jan 2016</c:v>
                </c:pt>
                <c:pt idx="44">
                  <c:v>Feb 2016</c:v>
                </c:pt>
                <c:pt idx="45">
                  <c:v>Mar 2016</c:v>
                </c:pt>
                <c:pt idx="46">
                  <c:v>Apr 2016</c:v>
                </c:pt>
                <c:pt idx="47">
                  <c:v>May 2016</c:v>
                </c:pt>
                <c:pt idx="48">
                  <c:v>Jun 2016</c:v>
                </c:pt>
                <c:pt idx="49">
                  <c:v>Jul 2016</c:v>
                </c:pt>
                <c:pt idx="50">
                  <c:v>Aug 2016</c:v>
                </c:pt>
                <c:pt idx="51">
                  <c:v>Sep 2016</c:v>
                </c:pt>
                <c:pt idx="52">
                  <c:v>Oct 2016</c:v>
                </c:pt>
                <c:pt idx="53">
                  <c:v>Nov 2016</c:v>
                </c:pt>
                <c:pt idx="54">
                  <c:v>Dec 2016</c:v>
                </c:pt>
                <c:pt idx="55">
                  <c:v>Jan 2017</c:v>
                </c:pt>
                <c:pt idx="56">
                  <c:v>Feb 2017</c:v>
                </c:pt>
                <c:pt idx="57">
                  <c:v>Mar 2017</c:v>
                </c:pt>
                <c:pt idx="58">
                  <c:v>Apr 2017</c:v>
                </c:pt>
                <c:pt idx="59">
                  <c:v>May 2017</c:v>
                </c:pt>
                <c:pt idx="60">
                  <c:v>Jun 2017</c:v>
                </c:pt>
                <c:pt idx="61">
                  <c:v>Jul 2017</c:v>
                </c:pt>
                <c:pt idx="62">
                  <c:v>Aug 2017</c:v>
                </c:pt>
                <c:pt idx="63">
                  <c:v>Sep 2017</c:v>
                </c:pt>
                <c:pt idx="64">
                  <c:v>Oct 2017</c:v>
                </c:pt>
                <c:pt idx="65">
                  <c:v>Nov 2017</c:v>
                </c:pt>
                <c:pt idx="66">
                  <c:v>Dec 2017</c:v>
                </c:pt>
                <c:pt idx="67">
                  <c:v>Jan 2018</c:v>
                </c:pt>
                <c:pt idx="68">
                  <c:v>Feb 2018</c:v>
                </c:pt>
                <c:pt idx="69">
                  <c:v>Mar 2018</c:v>
                </c:pt>
                <c:pt idx="70">
                  <c:v>Apr 2018</c:v>
                </c:pt>
                <c:pt idx="71">
                  <c:v>May 2018</c:v>
                </c:pt>
                <c:pt idx="72">
                  <c:v>Jun 2018</c:v>
                </c:pt>
                <c:pt idx="73">
                  <c:v>Jul 2018</c:v>
                </c:pt>
                <c:pt idx="74">
                  <c:v>Aug 2018</c:v>
                </c:pt>
                <c:pt idx="75">
                  <c:v>Sep 2018</c:v>
                </c:pt>
                <c:pt idx="76">
                  <c:v>Oct 2018</c:v>
                </c:pt>
                <c:pt idx="77">
                  <c:v>Nov 2018</c:v>
                </c:pt>
                <c:pt idx="78">
                  <c:v>Dec 2018</c:v>
                </c:pt>
                <c:pt idx="79">
                  <c:v>Jan 2019</c:v>
                </c:pt>
                <c:pt idx="80">
                  <c:v>Feb 2019</c:v>
                </c:pt>
                <c:pt idx="81">
                  <c:v>Mar 2019</c:v>
                </c:pt>
                <c:pt idx="82">
                  <c:v>Apr 2019</c:v>
                </c:pt>
                <c:pt idx="83">
                  <c:v>May 2019</c:v>
                </c:pt>
                <c:pt idx="84">
                  <c:v>Jun 2019</c:v>
                </c:pt>
                <c:pt idx="85">
                  <c:v>Jul 2019</c:v>
                </c:pt>
                <c:pt idx="86">
                  <c:v>Aug 2019</c:v>
                </c:pt>
                <c:pt idx="87">
                  <c:v>Sep 2019</c:v>
                </c:pt>
                <c:pt idx="88">
                  <c:v>Oct 2019</c:v>
                </c:pt>
                <c:pt idx="89">
                  <c:v>Nov 2019</c:v>
                </c:pt>
                <c:pt idx="90">
                  <c:v>Dec 2019</c:v>
                </c:pt>
                <c:pt idx="91">
                  <c:v>Jan 2020</c:v>
                </c:pt>
                <c:pt idx="92">
                  <c:v>Feb 2020</c:v>
                </c:pt>
                <c:pt idx="93">
                  <c:v>Mar 2020</c:v>
                </c:pt>
                <c:pt idx="94">
                  <c:v>Apr 2020</c:v>
                </c:pt>
                <c:pt idx="95">
                  <c:v>May 2020</c:v>
                </c:pt>
                <c:pt idx="96">
                  <c:v>Jun 2020</c:v>
                </c:pt>
                <c:pt idx="97">
                  <c:v>Jul 2020</c:v>
                </c:pt>
                <c:pt idx="98">
                  <c:v>Aug 2020</c:v>
                </c:pt>
                <c:pt idx="99">
                  <c:v>Sep 2020</c:v>
                </c:pt>
                <c:pt idx="100">
                  <c:v>Oct 2020</c:v>
                </c:pt>
                <c:pt idx="101">
                  <c:v>Nov 2020</c:v>
                </c:pt>
                <c:pt idx="102">
                  <c:v>Dec 2020</c:v>
                </c:pt>
                <c:pt idx="103">
                  <c:v>Jan 2021</c:v>
                </c:pt>
                <c:pt idx="104">
                  <c:v>Feb 2021</c:v>
                </c:pt>
                <c:pt idx="105">
                  <c:v>Mar 2021</c:v>
                </c:pt>
                <c:pt idx="106">
                  <c:v>Apr 2021</c:v>
                </c:pt>
                <c:pt idx="107">
                  <c:v>May 2021</c:v>
                </c:pt>
                <c:pt idx="108">
                  <c:v>Jun 2021</c:v>
                </c:pt>
                <c:pt idx="109">
                  <c:v>Jul 2021</c:v>
                </c:pt>
                <c:pt idx="110">
                  <c:v>Aug 2021</c:v>
                </c:pt>
                <c:pt idx="111">
                  <c:v>Sep 2021</c:v>
                </c:pt>
                <c:pt idx="112">
                  <c:v>Oct 2021</c:v>
                </c:pt>
                <c:pt idx="113">
                  <c:v>Nov 2021</c:v>
                </c:pt>
                <c:pt idx="114">
                  <c:v>Dec 2021</c:v>
                </c:pt>
                <c:pt idx="115">
                  <c:v>Jan 2022</c:v>
                </c:pt>
                <c:pt idx="116">
                  <c:v>Feb 2022</c:v>
                </c:pt>
                <c:pt idx="117">
                  <c:v>Mar 2022</c:v>
                </c:pt>
                <c:pt idx="118">
                  <c:v>Apr 2022</c:v>
                </c:pt>
              </c:strCache>
            </c:strRef>
          </c:cat>
          <c:val>
            <c:numRef>
              <c:f>Sheet1!$AA$5:$AA$123</c:f>
              <c:numCache>
                <c:formatCode>0.0</c:formatCode>
                <c:ptCount val="119"/>
                <c:pt idx="0" formatCode="General">
                  <c:v>100</c:v>
                </c:pt>
                <c:pt idx="1">
                  <c:v>99.561515808105497</c:v>
                </c:pt>
                <c:pt idx="2">
                  <c:v>99.288879394531307</c:v>
                </c:pt>
                <c:pt idx="3">
                  <c:v>99.259620666503906</c:v>
                </c:pt>
                <c:pt idx="4">
                  <c:v>99.462806701660199</c:v>
                </c:pt>
                <c:pt idx="5">
                  <c:v>99.593467712402301</c:v>
                </c:pt>
                <c:pt idx="6">
                  <c:v>99.500740051269503</c:v>
                </c:pt>
                <c:pt idx="7">
                  <c:v>99.2572021484375</c:v>
                </c:pt>
                <c:pt idx="8">
                  <c:v>99.047477722167997</c:v>
                </c:pt>
                <c:pt idx="9">
                  <c:v>99.1153564453125</c:v>
                </c:pt>
                <c:pt idx="10">
                  <c:v>99.106040954589801</c:v>
                </c:pt>
                <c:pt idx="11">
                  <c:v>99.134437561035199</c:v>
                </c:pt>
                <c:pt idx="12">
                  <c:v>99.004562377929702</c:v>
                </c:pt>
                <c:pt idx="13">
                  <c:v>98.807861328125</c:v>
                </c:pt>
                <c:pt idx="14">
                  <c:v>98.590080261230497</c:v>
                </c:pt>
                <c:pt idx="15">
                  <c:v>98.378150939941406</c:v>
                </c:pt>
                <c:pt idx="16">
                  <c:v>98.378273010253906</c:v>
                </c:pt>
                <c:pt idx="17">
                  <c:v>98.693031311035199</c:v>
                </c:pt>
                <c:pt idx="18">
                  <c:v>98.702430725097699</c:v>
                </c:pt>
                <c:pt idx="19">
                  <c:v>98.950721740722699</c:v>
                </c:pt>
                <c:pt idx="20">
                  <c:v>98.797470092773395</c:v>
                </c:pt>
                <c:pt idx="21">
                  <c:v>98.6080322265625</c:v>
                </c:pt>
                <c:pt idx="22">
                  <c:v>98.444839477539105</c:v>
                </c:pt>
                <c:pt idx="23">
                  <c:v>98.363853454589801</c:v>
                </c:pt>
                <c:pt idx="24">
                  <c:v>98.330711364746094</c:v>
                </c:pt>
                <c:pt idx="25">
                  <c:v>98.608413696289105</c:v>
                </c:pt>
                <c:pt idx="26">
                  <c:v>98.967597961425795</c:v>
                </c:pt>
                <c:pt idx="27">
                  <c:v>99.289192199707003</c:v>
                </c:pt>
                <c:pt idx="28">
                  <c:v>100.08080291748</c:v>
                </c:pt>
                <c:pt idx="29">
                  <c:v>100.569389343262</c:v>
                </c:pt>
                <c:pt idx="30">
                  <c:v>101.861686706543</c:v>
                </c:pt>
                <c:pt idx="31">
                  <c:v>103.39054107666</c:v>
                </c:pt>
                <c:pt idx="32">
                  <c:v>102.855987548828</c:v>
                </c:pt>
                <c:pt idx="33">
                  <c:v>103.20671844482401</c:v>
                </c:pt>
                <c:pt idx="34">
                  <c:v>102.726600646973</c:v>
                </c:pt>
                <c:pt idx="35">
                  <c:v>102.43334197998</c:v>
                </c:pt>
                <c:pt idx="36">
                  <c:v>102.80322265625</c:v>
                </c:pt>
                <c:pt idx="37">
                  <c:v>103.668090820313</c:v>
                </c:pt>
                <c:pt idx="38">
                  <c:v>104.62297821044901</c:v>
                </c:pt>
                <c:pt idx="39">
                  <c:v>104.438934326172</c:v>
                </c:pt>
                <c:pt idx="40">
                  <c:v>104.40081024169901</c:v>
                </c:pt>
                <c:pt idx="41">
                  <c:v>104.662796020508</c:v>
                </c:pt>
                <c:pt idx="42">
                  <c:v>105.438102722168</c:v>
                </c:pt>
                <c:pt idx="43">
                  <c:v>106.19443511962901</c:v>
                </c:pt>
                <c:pt idx="44">
                  <c:v>105.80492401123</c:v>
                </c:pt>
                <c:pt idx="45">
                  <c:v>104.709175109863</c:v>
                </c:pt>
                <c:pt idx="46">
                  <c:v>104.08188629150401</c:v>
                </c:pt>
                <c:pt idx="47">
                  <c:v>103.567878723145</c:v>
                </c:pt>
                <c:pt idx="48">
                  <c:v>103.472297668457</c:v>
                </c:pt>
                <c:pt idx="49">
                  <c:v>103.874214172363</c:v>
                </c:pt>
                <c:pt idx="50">
                  <c:v>103.79135131835901</c:v>
                </c:pt>
                <c:pt idx="51">
                  <c:v>103.91293334960901</c:v>
                </c:pt>
                <c:pt idx="52">
                  <c:v>103.517822265625</c:v>
                </c:pt>
                <c:pt idx="53">
                  <c:v>104.006385803223</c:v>
                </c:pt>
                <c:pt idx="54">
                  <c:v>103.396514892578</c:v>
                </c:pt>
                <c:pt idx="55">
                  <c:v>103.36060333252</c:v>
                </c:pt>
                <c:pt idx="56">
                  <c:v>103.37858581543</c:v>
                </c:pt>
                <c:pt idx="57">
                  <c:v>103.64313507080099</c:v>
                </c:pt>
                <c:pt idx="58">
                  <c:v>103.630973815918</c:v>
                </c:pt>
                <c:pt idx="59">
                  <c:v>103.88307952880901</c:v>
                </c:pt>
                <c:pt idx="60">
                  <c:v>104.32315826416</c:v>
                </c:pt>
                <c:pt idx="61">
                  <c:v>104.057243347168</c:v>
                </c:pt>
                <c:pt idx="62">
                  <c:v>103.87566375732401</c:v>
                </c:pt>
                <c:pt idx="63">
                  <c:v>103.56866455078099</c:v>
                </c:pt>
                <c:pt idx="64">
                  <c:v>103.43441772460901</c:v>
                </c:pt>
                <c:pt idx="65">
                  <c:v>102.929008483887</c:v>
                </c:pt>
                <c:pt idx="66">
                  <c:v>102.67488861084</c:v>
                </c:pt>
                <c:pt idx="67">
                  <c:v>102.29678344726599</c:v>
                </c:pt>
                <c:pt idx="68">
                  <c:v>102.573287963867</c:v>
                </c:pt>
                <c:pt idx="69">
                  <c:v>102.465576171875</c:v>
                </c:pt>
                <c:pt idx="70">
                  <c:v>102.118766784668</c:v>
                </c:pt>
                <c:pt idx="71">
                  <c:v>101.675582885742</c:v>
                </c:pt>
                <c:pt idx="72">
                  <c:v>101.725479125977</c:v>
                </c:pt>
                <c:pt idx="73">
                  <c:v>101.775917053223</c:v>
                </c:pt>
                <c:pt idx="74">
                  <c:v>101.78289031982401</c:v>
                </c:pt>
                <c:pt idx="75">
                  <c:v>101.66473388671901</c:v>
                </c:pt>
                <c:pt idx="76">
                  <c:v>101.53720855712901</c:v>
                </c:pt>
                <c:pt idx="77">
                  <c:v>102.444198608398</c:v>
                </c:pt>
                <c:pt idx="78">
                  <c:v>103.05917358398401</c:v>
                </c:pt>
                <c:pt idx="79">
                  <c:v>102.830810546875</c:v>
                </c:pt>
                <c:pt idx="80">
                  <c:v>102.61000823974599</c:v>
                </c:pt>
                <c:pt idx="81">
                  <c:v>102.42559814453099</c:v>
                </c:pt>
                <c:pt idx="82">
                  <c:v>102.089195251465</c:v>
                </c:pt>
                <c:pt idx="83">
                  <c:v>102.34181976318401</c:v>
                </c:pt>
                <c:pt idx="84">
                  <c:v>102.64886474609401</c:v>
                </c:pt>
                <c:pt idx="85">
                  <c:v>102.48893737793</c:v>
                </c:pt>
                <c:pt idx="86">
                  <c:v>102.98348236084</c:v>
                </c:pt>
                <c:pt idx="87">
                  <c:v>102.929237365723</c:v>
                </c:pt>
                <c:pt idx="88">
                  <c:v>103.108528137207</c:v>
                </c:pt>
                <c:pt idx="89">
                  <c:v>102.72438812255901</c:v>
                </c:pt>
                <c:pt idx="90">
                  <c:v>102.435585021973</c:v>
                </c:pt>
                <c:pt idx="91">
                  <c:v>102.513534545898</c:v>
                </c:pt>
                <c:pt idx="92">
                  <c:v>103.09635925293</c:v>
                </c:pt>
                <c:pt idx="93">
                  <c:v>105.33193206787099</c:v>
                </c:pt>
                <c:pt idx="94">
                  <c:v>107.281044006348</c:v>
                </c:pt>
                <c:pt idx="95">
                  <c:v>105.66481781005901</c:v>
                </c:pt>
                <c:pt idx="96">
                  <c:v>104.30014801025401</c:v>
                </c:pt>
                <c:pt idx="97">
                  <c:v>104.02423858642599</c:v>
                </c:pt>
                <c:pt idx="98">
                  <c:v>103.799766540527</c:v>
                </c:pt>
                <c:pt idx="99">
                  <c:v>104.102615356445</c:v>
                </c:pt>
                <c:pt idx="100">
                  <c:v>103.946563720703</c:v>
                </c:pt>
                <c:pt idx="101">
                  <c:v>103.59260559082</c:v>
                </c:pt>
                <c:pt idx="102">
                  <c:v>102.79290771484401</c:v>
                </c:pt>
                <c:pt idx="103">
                  <c:v>102.24290466308599</c:v>
                </c:pt>
                <c:pt idx="104">
                  <c:v>101.886924743652</c:v>
                </c:pt>
                <c:pt idx="105">
                  <c:v>101.704864501953</c:v>
                </c:pt>
                <c:pt idx="106">
                  <c:v>101.629104614258</c:v>
                </c:pt>
                <c:pt idx="107">
                  <c:v>101.283500671387</c:v>
                </c:pt>
                <c:pt idx="108">
                  <c:v>100.906784057617</c:v>
                </c:pt>
                <c:pt idx="109">
                  <c:v>100.783721923828</c:v>
                </c:pt>
                <c:pt idx="110">
                  <c:v>101.201736450195</c:v>
                </c:pt>
                <c:pt idx="111">
                  <c:v>101.178428649902</c:v>
                </c:pt>
                <c:pt idx="112">
                  <c:v>100.664588928223</c:v>
                </c:pt>
                <c:pt idx="113">
                  <c:v>100.854598999023</c:v>
                </c:pt>
                <c:pt idx="114">
                  <c:v>101.225791931152</c:v>
                </c:pt>
                <c:pt idx="115">
                  <c:v>100.63352966308599</c:v>
                </c:pt>
                <c:pt idx="116">
                  <c:v>100.130233764648</c:v>
                </c:pt>
                <c:pt idx="117">
                  <c:v>98.956954956054702</c:v>
                </c:pt>
                <c:pt idx="118">
                  <c:v>99.284133911132798</c:v>
                </c:pt>
              </c:numCache>
            </c:numRef>
          </c:val>
          <c:smooth val="0"/>
          <c:extLst>
            <c:ext xmlns:c16="http://schemas.microsoft.com/office/drawing/2014/chart" uri="{C3380CC4-5D6E-409C-BE32-E72D297353CC}">
              <c16:uniqueId val="{00000000-5523-4B17-8764-4676306EF172}"/>
            </c:ext>
          </c:extLst>
        </c:ser>
        <c:ser>
          <c:idx val="1"/>
          <c:order val="1"/>
          <c:tx>
            <c:strRef>
              <c:f>Sheet1!$AB$4</c:f>
              <c:strCache>
                <c:ptCount val="1"/>
                <c:pt idx="0">
                  <c:v>Pakistan</c:v>
                </c:pt>
              </c:strCache>
            </c:strRef>
          </c:tx>
          <c:spPr>
            <a:ln w="28575" cap="rnd">
              <a:solidFill>
                <a:schemeClr val="accent2"/>
              </a:solidFill>
              <a:round/>
            </a:ln>
            <a:effectLst/>
          </c:spPr>
          <c:marker>
            <c:symbol val="none"/>
          </c:marker>
          <c:cat>
            <c:strRef>
              <c:f>Sheet1!$Z$5:$Z$123</c:f>
              <c:strCache>
                <c:ptCount val="119"/>
                <c:pt idx="0">
                  <c:v>Jun 2012</c:v>
                </c:pt>
                <c:pt idx="1">
                  <c:v>Jul 2012</c:v>
                </c:pt>
                <c:pt idx="2">
                  <c:v>Aug 2012</c:v>
                </c:pt>
                <c:pt idx="3">
                  <c:v>Sep 2012</c:v>
                </c:pt>
                <c:pt idx="4">
                  <c:v>Oct 2012</c:v>
                </c:pt>
                <c:pt idx="5">
                  <c:v>Nov 2012</c:v>
                </c:pt>
                <c:pt idx="6">
                  <c:v>Dec 2012</c:v>
                </c:pt>
                <c:pt idx="7">
                  <c:v>Jan 2013</c:v>
                </c:pt>
                <c:pt idx="8">
                  <c:v>Feb 2013</c:v>
                </c:pt>
                <c:pt idx="9">
                  <c:v>Mar 2013</c:v>
                </c:pt>
                <c:pt idx="10">
                  <c:v>Apr 2013</c:v>
                </c:pt>
                <c:pt idx="11">
                  <c:v>May 2013</c:v>
                </c:pt>
                <c:pt idx="12">
                  <c:v>Jun 2013</c:v>
                </c:pt>
                <c:pt idx="13">
                  <c:v>Jul 2013</c:v>
                </c:pt>
                <c:pt idx="14">
                  <c:v>Aug 2013</c:v>
                </c:pt>
                <c:pt idx="15">
                  <c:v>Sep 2013</c:v>
                </c:pt>
                <c:pt idx="16">
                  <c:v>Oct 2013</c:v>
                </c:pt>
                <c:pt idx="17">
                  <c:v>Nov 2013</c:v>
                </c:pt>
                <c:pt idx="18">
                  <c:v>Dec 2013</c:v>
                </c:pt>
                <c:pt idx="19">
                  <c:v>Jan 2014</c:v>
                </c:pt>
                <c:pt idx="20">
                  <c:v>Feb 2014</c:v>
                </c:pt>
                <c:pt idx="21">
                  <c:v>Mar 2014</c:v>
                </c:pt>
                <c:pt idx="22">
                  <c:v>Apr 2014</c:v>
                </c:pt>
                <c:pt idx="23">
                  <c:v>May 2014</c:v>
                </c:pt>
                <c:pt idx="24">
                  <c:v>Jun 2014</c:v>
                </c:pt>
                <c:pt idx="25">
                  <c:v>Jul 2014</c:v>
                </c:pt>
                <c:pt idx="26">
                  <c:v>Aug 2014</c:v>
                </c:pt>
                <c:pt idx="27">
                  <c:v>Sep 2014</c:v>
                </c:pt>
                <c:pt idx="28">
                  <c:v>Oct 2014</c:v>
                </c:pt>
                <c:pt idx="29">
                  <c:v>Nov 2014</c:v>
                </c:pt>
                <c:pt idx="30">
                  <c:v>Dec 2014</c:v>
                </c:pt>
                <c:pt idx="31">
                  <c:v>Jan 2015</c:v>
                </c:pt>
                <c:pt idx="32">
                  <c:v>Feb 2015</c:v>
                </c:pt>
                <c:pt idx="33">
                  <c:v>Mar 2015</c:v>
                </c:pt>
                <c:pt idx="34">
                  <c:v>Apr 2015</c:v>
                </c:pt>
                <c:pt idx="35">
                  <c:v>May 2015</c:v>
                </c:pt>
                <c:pt idx="36">
                  <c:v>Jun 2015</c:v>
                </c:pt>
                <c:pt idx="37">
                  <c:v>Jul 2015</c:v>
                </c:pt>
                <c:pt idx="38">
                  <c:v>Aug 2015</c:v>
                </c:pt>
                <c:pt idx="39">
                  <c:v>Sep 2015</c:v>
                </c:pt>
                <c:pt idx="40">
                  <c:v>Oct 2015</c:v>
                </c:pt>
                <c:pt idx="41">
                  <c:v>Nov 2015</c:v>
                </c:pt>
                <c:pt idx="42">
                  <c:v>Dec 2015</c:v>
                </c:pt>
                <c:pt idx="43">
                  <c:v>Jan 2016</c:v>
                </c:pt>
                <c:pt idx="44">
                  <c:v>Feb 2016</c:v>
                </c:pt>
                <c:pt idx="45">
                  <c:v>Mar 2016</c:v>
                </c:pt>
                <c:pt idx="46">
                  <c:v>Apr 2016</c:v>
                </c:pt>
                <c:pt idx="47">
                  <c:v>May 2016</c:v>
                </c:pt>
                <c:pt idx="48">
                  <c:v>Jun 2016</c:v>
                </c:pt>
                <c:pt idx="49">
                  <c:v>Jul 2016</c:v>
                </c:pt>
                <c:pt idx="50">
                  <c:v>Aug 2016</c:v>
                </c:pt>
                <c:pt idx="51">
                  <c:v>Sep 2016</c:v>
                </c:pt>
                <c:pt idx="52">
                  <c:v>Oct 2016</c:v>
                </c:pt>
                <c:pt idx="53">
                  <c:v>Nov 2016</c:v>
                </c:pt>
                <c:pt idx="54">
                  <c:v>Dec 2016</c:v>
                </c:pt>
                <c:pt idx="55">
                  <c:v>Jan 2017</c:v>
                </c:pt>
                <c:pt idx="56">
                  <c:v>Feb 2017</c:v>
                </c:pt>
                <c:pt idx="57">
                  <c:v>Mar 2017</c:v>
                </c:pt>
                <c:pt idx="58">
                  <c:v>Apr 2017</c:v>
                </c:pt>
                <c:pt idx="59">
                  <c:v>May 2017</c:v>
                </c:pt>
                <c:pt idx="60">
                  <c:v>Jun 2017</c:v>
                </c:pt>
                <c:pt idx="61">
                  <c:v>Jul 2017</c:v>
                </c:pt>
                <c:pt idx="62">
                  <c:v>Aug 2017</c:v>
                </c:pt>
                <c:pt idx="63">
                  <c:v>Sep 2017</c:v>
                </c:pt>
                <c:pt idx="64">
                  <c:v>Oct 2017</c:v>
                </c:pt>
                <c:pt idx="65">
                  <c:v>Nov 2017</c:v>
                </c:pt>
                <c:pt idx="66">
                  <c:v>Dec 2017</c:v>
                </c:pt>
                <c:pt idx="67">
                  <c:v>Jan 2018</c:v>
                </c:pt>
                <c:pt idx="68">
                  <c:v>Feb 2018</c:v>
                </c:pt>
                <c:pt idx="69">
                  <c:v>Mar 2018</c:v>
                </c:pt>
                <c:pt idx="70">
                  <c:v>Apr 2018</c:v>
                </c:pt>
                <c:pt idx="71">
                  <c:v>May 2018</c:v>
                </c:pt>
                <c:pt idx="72">
                  <c:v>Jun 2018</c:v>
                </c:pt>
                <c:pt idx="73">
                  <c:v>Jul 2018</c:v>
                </c:pt>
                <c:pt idx="74">
                  <c:v>Aug 2018</c:v>
                </c:pt>
                <c:pt idx="75">
                  <c:v>Sep 2018</c:v>
                </c:pt>
                <c:pt idx="76">
                  <c:v>Oct 2018</c:v>
                </c:pt>
                <c:pt idx="77">
                  <c:v>Nov 2018</c:v>
                </c:pt>
                <c:pt idx="78">
                  <c:v>Dec 2018</c:v>
                </c:pt>
                <c:pt idx="79">
                  <c:v>Jan 2019</c:v>
                </c:pt>
                <c:pt idx="80">
                  <c:v>Feb 2019</c:v>
                </c:pt>
                <c:pt idx="81">
                  <c:v>Mar 2019</c:v>
                </c:pt>
                <c:pt idx="82">
                  <c:v>Apr 2019</c:v>
                </c:pt>
                <c:pt idx="83">
                  <c:v>May 2019</c:v>
                </c:pt>
                <c:pt idx="84">
                  <c:v>Jun 2019</c:v>
                </c:pt>
                <c:pt idx="85">
                  <c:v>Jul 2019</c:v>
                </c:pt>
                <c:pt idx="86">
                  <c:v>Aug 2019</c:v>
                </c:pt>
                <c:pt idx="87">
                  <c:v>Sep 2019</c:v>
                </c:pt>
                <c:pt idx="88">
                  <c:v>Oct 2019</c:v>
                </c:pt>
                <c:pt idx="89">
                  <c:v>Nov 2019</c:v>
                </c:pt>
                <c:pt idx="90">
                  <c:v>Dec 2019</c:v>
                </c:pt>
                <c:pt idx="91">
                  <c:v>Jan 2020</c:v>
                </c:pt>
                <c:pt idx="92">
                  <c:v>Feb 2020</c:v>
                </c:pt>
                <c:pt idx="93">
                  <c:v>Mar 2020</c:v>
                </c:pt>
                <c:pt idx="94">
                  <c:v>Apr 2020</c:v>
                </c:pt>
                <c:pt idx="95">
                  <c:v>May 2020</c:v>
                </c:pt>
                <c:pt idx="96">
                  <c:v>Jun 2020</c:v>
                </c:pt>
                <c:pt idx="97">
                  <c:v>Jul 2020</c:v>
                </c:pt>
                <c:pt idx="98">
                  <c:v>Aug 2020</c:v>
                </c:pt>
                <c:pt idx="99">
                  <c:v>Sep 2020</c:v>
                </c:pt>
                <c:pt idx="100">
                  <c:v>Oct 2020</c:v>
                </c:pt>
                <c:pt idx="101">
                  <c:v>Nov 2020</c:v>
                </c:pt>
                <c:pt idx="102">
                  <c:v>Dec 2020</c:v>
                </c:pt>
                <c:pt idx="103">
                  <c:v>Jan 2021</c:v>
                </c:pt>
                <c:pt idx="104">
                  <c:v>Feb 2021</c:v>
                </c:pt>
                <c:pt idx="105">
                  <c:v>Mar 2021</c:v>
                </c:pt>
                <c:pt idx="106">
                  <c:v>Apr 2021</c:v>
                </c:pt>
                <c:pt idx="107">
                  <c:v>May 2021</c:v>
                </c:pt>
                <c:pt idx="108">
                  <c:v>Jun 2021</c:v>
                </c:pt>
                <c:pt idx="109">
                  <c:v>Jul 2021</c:v>
                </c:pt>
                <c:pt idx="110">
                  <c:v>Aug 2021</c:v>
                </c:pt>
                <c:pt idx="111">
                  <c:v>Sep 2021</c:v>
                </c:pt>
                <c:pt idx="112">
                  <c:v>Oct 2021</c:v>
                </c:pt>
                <c:pt idx="113">
                  <c:v>Nov 2021</c:v>
                </c:pt>
                <c:pt idx="114">
                  <c:v>Dec 2021</c:v>
                </c:pt>
                <c:pt idx="115">
                  <c:v>Jan 2022</c:v>
                </c:pt>
                <c:pt idx="116">
                  <c:v>Feb 2022</c:v>
                </c:pt>
                <c:pt idx="117">
                  <c:v>Mar 2022</c:v>
                </c:pt>
                <c:pt idx="118">
                  <c:v>Apr 2022</c:v>
                </c:pt>
              </c:strCache>
            </c:strRef>
          </c:cat>
          <c:val>
            <c:numRef>
              <c:f>Sheet1!$AB$5:$AB$123</c:f>
              <c:numCache>
                <c:formatCode>0.0</c:formatCode>
                <c:ptCount val="119"/>
                <c:pt idx="0" formatCode="General">
                  <c:v>100</c:v>
                </c:pt>
                <c:pt idx="1">
                  <c:v>99.627487182617202</c:v>
                </c:pt>
                <c:pt idx="2">
                  <c:v>99.325592041015597</c:v>
                </c:pt>
                <c:pt idx="3">
                  <c:v>99.335182189941406</c:v>
                </c:pt>
                <c:pt idx="4">
                  <c:v>99.542831420898395</c:v>
                </c:pt>
                <c:pt idx="5">
                  <c:v>99.6907958984375</c:v>
                </c:pt>
                <c:pt idx="6">
                  <c:v>99.640022277832003</c:v>
                </c:pt>
                <c:pt idx="7">
                  <c:v>99.309211730957003</c:v>
                </c:pt>
                <c:pt idx="8">
                  <c:v>99.123992919921903</c:v>
                </c:pt>
                <c:pt idx="9">
                  <c:v>99.416244506835895</c:v>
                </c:pt>
                <c:pt idx="10">
                  <c:v>99.672256469726605</c:v>
                </c:pt>
                <c:pt idx="11">
                  <c:v>99.645301818847699</c:v>
                </c:pt>
                <c:pt idx="12">
                  <c:v>99.623771667480497</c:v>
                </c:pt>
                <c:pt idx="13">
                  <c:v>99.354484558105497</c:v>
                </c:pt>
                <c:pt idx="14">
                  <c:v>99.126922607421903</c:v>
                </c:pt>
                <c:pt idx="15">
                  <c:v>98.988426208496094</c:v>
                </c:pt>
                <c:pt idx="16">
                  <c:v>99.094978332519503</c:v>
                </c:pt>
                <c:pt idx="17">
                  <c:v>99.179916381835895</c:v>
                </c:pt>
                <c:pt idx="18">
                  <c:v>99.037490844726605</c:v>
                </c:pt>
                <c:pt idx="19">
                  <c:v>99.246238708496094</c:v>
                </c:pt>
                <c:pt idx="20">
                  <c:v>99.105964660644503</c:v>
                </c:pt>
                <c:pt idx="21">
                  <c:v>99.143669128417997</c:v>
                </c:pt>
                <c:pt idx="22">
                  <c:v>99.103324890136705</c:v>
                </c:pt>
                <c:pt idx="23">
                  <c:v>99.121383666992202</c:v>
                </c:pt>
                <c:pt idx="24">
                  <c:v>99.048126220703097</c:v>
                </c:pt>
                <c:pt idx="25">
                  <c:v>99.252479553222699</c:v>
                </c:pt>
                <c:pt idx="26">
                  <c:v>99.662544250488295</c:v>
                </c:pt>
                <c:pt idx="27">
                  <c:v>99.962348937988295</c:v>
                </c:pt>
                <c:pt idx="28">
                  <c:v>100.55426025390599</c:v>
                </c:pt>
                <c:pt idx="29">
                  <c:v>101.20761108398401</c:v>
                </c:pt>
                <c:pt idx="30">
                  <c:v>102.64730834960901</c:v>
                </c:pt>
                <c:pt idx="31">
                  <c:v>103.973274230957</c:v>
                </c:pt>
                <c:pt idx="32">
                  <c:v>103.10516357421901</c:v>
                </c:pt>
                <c:pt idx="33">
                  <c:v>103.337928771973</c:v>
                </c:pt>
                <c:pt idx="34">
                  <c:v>102.89752960205099</c:v>
                </c:pt>
                <c:pt idx="35">
                  <c:v>102.282218933105</c:v>
                </c:pt>
                <c:pt idx="36">
                  <c:v>102.31455230712901</c:v>
                </c:pt>
                <c:pt idx="37">
                  <c:v>103.01439666748</c:v>
                </c:pt>
                <c:pt idx="38">
                  <c:v>104.06215667724599</c:v>
                </c:pt>
                <c:pt idx="39">
                  <c:v>103.96042633056599</c:v>
                </c:pt>
                <c:pt idx="40">
                  <c:v>103.818351745605</c:v>
                </c:pt>
                <c:pt idx="41">
                  <c:v>104.382514953613</c:v>
                </c:pt>
                <c:pt idx="42">
                  <c:v>105.31951904296901</c:v>
                </c:pt>
                <c:pt idx="43">
                  <c:v>106.228134155273</c:v>
                </c:pt>
                <c:pt idx="44">
                  <c:v>105.94359588623</c:v>
                </c:pt>
                <c:pt idx="45">
                  <c:v>104.975967407227</c:v>
                </c:pt>
                <c:pt idx="46">
                  <c:v>104.48337554931599</c:v>
                </c:pt>
                <c:pt idx="47">
                  <c:v>104.025466918945</c:v>
                </c:pt>
                <c:pt idx="48">
                  <c:v>103.905143737793</c:v>
                </c:pt>
                <c:pt idx="49">
                  <c:v>104.277221679688</c:v>
                </c:pt>
                <c:pt idx="50">
                  <c:v>104.01268005371099</c:v>
                </c:pt>
                <c:pt idx="51">
                  <c:v>103.911346435547</c:v>
                </c:pt>
                <c:pt idx="52">
                  <c:v>103.474250793457</c:v>
                </c:pt>
                <c:pt idx="53">
                  <c:v>103.702774047852</c:v>
                </c:pt>
                <c:pt idx="54">
                  <c:v>102.962326049805</c:v>
                </c:pt>
                <c:pt idx="55">
                  <c:v>102.845413208008</c:v>
                </c:pt>
                <c:pt idx="56">
                  <c:v>102.76968383789099</c:v>
                </c:pt>
                <c:pt idx="57">
                  <c:v>103.13125610351599</c:v>
                </c:pt>
                <c:pt idx="58">
                  <c:v>103.122932434082</c:v>
                </c:pt>
                <c:pt idx="59">
                  <c:v>103.401245117188</c:v>
                </c:pt>
                <c:pt idx="60">
                  <c:v>103.88689422607401</c:v>
                </c:pt>
                <c:pt idx="61">
                  <c:v>103.633659362793</c:v>
                </c:pt>
                <c:pt idx="62">
                  <c:v>103.314498901367</c:v>
                </c:pt>
                <c:pt idx="63">
                  <c:v>103.03147888183599</c:v>
                </c:pt>
                <c:pt idx="64">
                  <c:v>102.91763305664099</c:v>
                </c:pt>
                <c:pt idx="65">
                  <c:v>102.52605438232401</c:v>
                </c:pt>
                <c:pt idx="66">
                  <c:v>102.43968963623</c:v>
                </c:pt>
                <c:pt idx="67">
                  <c:v>102.03912353515599</c:v>
                </c:pt>
                <c:pt idx="68">
                  <c:v>102.19988250732401</c:v>
                </c:pt>
                <c:pt idx="69">
                  <c:v>102.20344543457</c:v>
                </c:pt>
                <c:pt idx="70">
                  <c:v>101.99082183837901</c:v>
                </c:pt>
                <c:pt idx="71">
                  <c:v>101.72289276123</c:v>
                </c:pt>
                <c:pt idx="72">
                  <c:v>101.78903961181599</c:v>
                </c:pt>
                <c:pt idx="73">
                  <c:v>101.748100280762</c:v>
                </c:pt>
                <c:pt idx="74">
                  <c:v>101.87442779541</c:v>
                </c:pt>
                <c:pt idx="75">
                  <c:v>101.642372131348</c:v>
                </c:pt>
                <c:pt idx="76">
                  <c:v>101.623413085938</c:v>
                </c:pt>
                <c:pt idx="77">
                  <c:v>102.64698791503901</c:v>
                </c:pt>
                <c:pt idx="78">
                  <c:v>103.27488708496099</c:v>
                </c:pt>
                <c:pt idx="79">
                  <c:v>102.97751617431599</c:v>
                </c:pt>
                <c:pt idx="80">
                  <c:v>102.586044311523</c:v>
                </c:pt>
                <c:pt idx="81">
                  <c:v>102.451278686523</c:v>
                </c:pt>
                <c:pt idx="82">
                  <c:v>102.135627746582</c:v>
                </c:pt>
                <c:pt idx="83">
                  <c:v>102.228813171387</c:v>
                </c:pt>
                <c:pt idx="84">
                  <c:v>102.732872009277</c:v>
                </c:pt>
                <c:pt idx="85">
                  <c:v>102.577308654785</c:v>
                </c:pt>
                <c:pt idx="86">
                  <c:v>102.93374633789099</c:v>
                </c:pt>
                <c:pt idx="87">
                  <c:v>102.733016967773</c:v>
                </c:pt>
                <c:pt idx="88">
                  <c:v>102.87622833252</c:v>
                </c:pt>
                <c:pt idx="89">
                  <c:v>102.537071228027</c:v>
                </c:pt>
                <c:pt idx="90">
                  <c:v>102.230987548828</c:v>
                </c:pt>
                <c:pt idx="91">
                  <c:v>102.331817626953</c:v>
                </c:pt>
                <c:pt idx="92">
                  <c:v>103.100372314453</c:v>
                </c:pt>
                <c:pt idx="93">
                  <c:v>105.515953063965</c:v>
                </c:pt>
                <c:pt idx="94">
                  <c:v>107.64810180664099</c:v>
                </c:pt>
                <c:pt idx="95">
                  <c:v>105.92253875732401</c:v>
                </c:pt>
                <c:pt idx="96">
                  <c:v>104.586349487305</c:v>
                </c:pt>
                <c:pt idx="97">
                  <c:v>104.143692016602</c:v>
                </c:pt>
                <c:pt idx="98">
                  <c:v>103.875160217285</c:v>
                </c:pt>
                <c:pt idx="99">
                  <c:v>104.118041992188</c:v>
                </c:pt>
                <c:pt idx="100">
                  <c:v>104.11660003662099</c:v>
                </c:pt>
                <c:pt idx="101">
                  <c:v>103.707229614258</c:v>
                </c:pt>
                <c:pt idx="102">
                  <c:v>102.989250183105</c:v>
                </c:pt>
                <c:pt idx="103">
                  <c:v>102.543411254883</c:v>
                </c:pt>
                <c:pt idx="104">
                  <c:v>102.03668975830099</c:v>
                </c:pt>
                <c:pt idx="105">
                  <c:v>101.77822113037099</c:v>
                </c:pt>
                <c:pt idx="106">
                  <c:v>101.786407470703</c:v>
                </c:pt>
                <c:pt idx="107">
                  <c:v>101.53384399414099</c:v>
                </c:pt>
                <c:pt idx="108">
                  <c:v>101.26034545898401</c:v>
                </c:pt>
                <c:pt idx="109">
                  <c:v>101.071884155273</c:v>
                </c:pt>
                <c:pt idx="110">
                  <c:v>101.34946441650401</c:v>
                </c:pt>
                <c:pt idx="111">
                  <c:v>101.190811157227</c:v>
                </c:pt>
                <c:pt idx="112">
                  <c:v>100.549880981445</c:v>
                </c:pt>
                <c:pt idx="113">
                  <c:v>100.79575347900401</c:v>
                </c:pt>
                <c:pt idx="114">
                  <c:v>101.197341918945</c:v>
                </c:pt>
                <c:pt idx="115">
                  <c:v>100.47145843505901</c:v>
                </c:pt>
                <c:pt idx="116">
                  <c:v>99.893615722656307</c:v>
                </c:pt>
                <c:pt idx="117">
                  <c:v>98.986267089843807</c:v>
                </c:pt>
                <c:pt idx="118">
                  <c:v>99.433784484863295</c:v>
                </c:pt>
              </c:numCache>
            </c:numRef>
          </c:val>
          <c:smooth val="0"/>
          <c:extLst>
            <c:ext xmlns:c16="http://schemas.microsoft.com/office/drawing/2014/chart" uri="{C3380CC4-5D6E-409C-BE32-E72D297353CC}">
              <c16:uniqueId val="{00000001-5523-4B17-8764-4676306EF172}"/>
            </c:ext>
          </c:extLst>
        </c:ser>
        <c:ser>
          <c:idx val="2"/>
          <c:order val="2"/>
          <c:tx>
            <c:strRef>
              <c:f>Sheet1!$AC$4</c:f>
              <c:strCache>
                <c:ptCount val="1"/>
                <c:pt idx="0">
                  <c:v>Tunisia</c:v>
                </c:pt>
              </c:strCache>
            </c:strRef>
          </c:tx>
          <c:spPr>
            <a:ln w="28575" cap="rnd">
              <a:solidFill>
                <a:schemeClr val="accent3"/>
              </a:solidFill>
              <a:round/>
            </a:ln>
            <a:effectLst/>
          </c:spPr>
          <c:marker>
            <c:symbol val="none"/>
          </c:marker>
          <c:cat>
            <c:strRef>
              <c:f>Sheet1!$Z$5:$Z$123</c:f>
              <c:strCache>
                <c:ptCount val="119"/>
                <c:pt idx="0">
                  <c:v>Jun 2012</c:v>
                </c:pt>
                <c:pt idx="1">
                  <c:v>Jul 2012</c:v>
                </c:pt>
                <c:pt idx="2">
                  <c:v>Aug 2012</c:v>
                </c:pt>
                <c:pt idx="3">
                  <c:v>Sep 2012</c:v>
                </c:pt>
                <c:pt idx="4">
                  <c:v>Oct 2012</c:v>
                </c:pt>
                <c:pt idx="5">
                  <c:v>Nov 2012</c:v>
                </c:pt>
                <c:pt idx="6">
                  <c:v>Dec 2012</c:v>
                </c:pt>
                <c:pt idx="7">
                  <c:v>Jan 2013</c:v>
                </c:pt>
                <c:pt idx="8">
                  <c:v>Feb 2013</c:v>
                </c:pt>
                <c:pt idx="9">
                  <c:v>Mar 2013</c:v>
                </c:pt>
                <c:pt idx="10">
                  <c:v>Apr 2013</c:v>
                </c:pt>
                <c:pt idx="11">
                  <c:v>May 2013</c:v>
                </c:pt>
                <c:pt idx="12">
                  <c:v>Jun 2013</c:v>
                </c:pt>
                <c:pt idx="13">
                  <c:v>Jul 2013</c:v>
                </c:pt>
                <c:pt idx="14">
                  <c:v>Aug 2013</c:v>
                </c:pt>
                <c:pt idx="15">
                  <c:v>Sep 2013</c:v>
                </c:pt>
                <c:pt idx="16">
                  <c:v>Oct 2013</c:v>
                </c:pt>
                <c:pt idx="17">
                  <c:v>Nov 2013</c:v>
                </c:pt>
                <c:pt idx="18">
                  <c:v>Dec 2013</c:v>
                </c:pt>
                <c:pt idx="19">
                  <c:v>Jan 2014</c:v>
                </c:pt>
                <c:pt idx="20">
                  <c:v>Feb 2014</c:v>
                </c:pt>
                <c:pt idx="21">
                  <c:v>Mar 2014</c:v>
                </c:pt>
                <c:pt idx="22">
                  <c:v>Apr 2014</c:v>
                </c:pt>
                <c:pt idx="23">
                  <c:v>May 2014</c:v>
                </c:pt>
                <c:pt idx="24">
                  <c:v>Jun 2014</c:v>
                </c:pt>
                <c:pt idx="25">
                  <c:v>Jul 2014</c:v>
                </c:pt>
                <c:pt idx="26">
                  <c:v>Aug 2014</c:v>
                </c:pt>
                <c:pt idx="27">
                  <c:v>Sep 2014</c:v>
                </c:pt>
                <c:pt idx="28">
                  <c:v>Oct 2014</c:v>
                </c:pt>
                <c:pt idx="29">
                  <c:v>Nov 2014</c:v>
                </c:pt>
                <c:pt idx="30">
                  <c:v>Dec 2014</c:v>
                </c:pt>
                <c:pt idx="31">
                  <c:v>Jan 2015</c:v>
                </c:pt>
                <c:pt idx="32">
                  <c:v>Feb 2015</c:v>
                </c:pt>
                <c:pt idx="33">
                  <c:v>Mar 2015</c:v>
                </c:pt>
                <c:pt idx="34">
                  <c:v>Apr 2015</c:v>
                </c:pt>
                <c:pt idx="35">
                  <c:v>May 2015</c:v>
                </c:pt>
                <c:pt idx="36">
                  <c:v>Jun 2015</c:v>
                </c:pt>
                <c:pt idx="37">
                  <c:v>Jul 2015</c:v>
                </c:pt>
                <c:pt idx="38">
                  <c:v>Aug 2015</c:v>
                </c:pt>
                <c:pt idx="39">
                  <c:v>Sep 2015</c:v>
                </c:pt>
                <c:pt idx="40">
                  <c:v>Oct 2015</c:v>
                </c:pt>
                <c:pt idx="41">
                  <c:v>Nov 2015</c:v>
                </c:pt>
                <c:pt idx="42">
                  <c:v>Dec 2015</c:v>
                </c:pt>
                <c:pt idx="43">
                  <c:v>Jan 2016</c:v>
                </c:pt>
                <c:pt idx="44">
                  <c:v>Feb 2016</c:v>
                </c:pt>
                <c:pt idx="45">
                  <c:v>Mar 2016</c:v>
                </c:pt>
                <c:pt idx="46">
                  <c:v>Apr 2016</c:v>
                </c:pt>
                <c:pt idx="47">
                  <c:v>May 2016</c:v>
                </c:pt>
                <c:pt idx="48">
                  <c:v>Jun 2016</c:v>
                </c:pt>
                <c:pt idx="49">
                  <c:v>Jul 2016</c:v>
                </c:pt>
                <c:pt idx="50">
                  <c:v>Aug 2016</c:v>
                </c:pt>
                <c:pt idx="51">
                  <c:v>Sep 2016</c:v>
                </c:pt>
                <c:pt idx="52">
                  <c:v>Oct 2016</c:v>
                </c:pt>
                <c:pt idx="53">
                  <c:v>Nov 2016</c:v>
                </c:pt>
                <c:pt idx="54">
                  <c:v>Dec 2016</c:v>
                </c:pt>
                <c:pt idx="55">
                  <c:v>Jan 2017</c:v>
                </c:pt>
                <c:pt idx="56">
                  <c:v>Feb 2017</c:v>
                </c:pt>
                <c:pt idx="57">
                  <c:v>Mar 2017</c:v>
                </c:pt>
                <c:pt idx="58">
                  <c:v>Apr 2017</c:v>
                </c:pt>
                <c:pt idx="59">
                  <c:v>May 2017</c:v>
                </c:pt>
                <c:pt idx="60">
                  <c:v>Jun 2017</c:v>
                </c:pt>
                <c:pt idx="61">
                  <c:v>Jul 2017</c:v>
                </c:pt>
                <c:pt idx="62">
                  <c:v>Aug 2017</c:v>
                </c:pt>
                <c:pt idx="63">
                  <c:v>Sep 2017</c:v>
                </c:pt>
                <c:pt idx="64">
                  <c:v>Oct 2017</c:v>
                </c:pt>
                <c:pt idx="65">
                  <c:v>Nov 2017</c:v>
                </c:pt>
                <c:pt idx="66">
                  <c:v>Dec 2017</c:v>
                </c:pt>
                <c:pt idx="67">
                  <c:v>Jan 2018</c:v>
                </c:pt>
                <c:pt idx="68">
                  <c:v>Feb 2018</c:v>
                </c:pt>
                <c:pt idx="69">
                  <c:v>Mar 2018</c:v>
                </c:pt>
                <c:pt idx="70">
                  <c:v>Apr 2018</c:v>
                </c:pt>
                <c:pt idx="71">
                  <c:v>May 2018</c:v>
                </c:pt>
                <c:pt idx="72">
                  <c:v>Jun 2018</c:v>
                </c:pt>
                <c:pt idx="73">
                  <c:v>Jul 2018</c:v>
                </c:pt>
                <c:pt idx="74">
                  <c:v>Aug 2018</c:v>
                </c:pt>
                <c:pt idx="75">
                  <c:v>Sep 2018</c:v>
                </c:pt>
                <c:pt idx="76">
                  <c:v>Oct 2018</c:v>
                </c:pt>
                <c:pt idx="77">
                  <c:v>Nov 2018</c:v>
                </c:pt>
                <c:pt idx="78">
                  <c:v>Dec 2018</c:v>
                </c:pt>
                <c:pt idx="79">
                  <c:v>Jan 2019</c:v>
                </c:pt>
                <c:pt idx="80">
                  <c:v>Feb 2019</c:v>
                </c:pt>
                <c:pt idx="81">
                  <c:v>Mar 2019</c:v>
                </c:pt>
                <c:pt idx="82">
                  <c:v>Apr 2019</c:v>
                </c:pt>
                <c:pt idx="83">
                  <c:v>May 2019</c:v>
                </c:pt>
                <c:pt idx="84">
                  <c:v>Jun 2019</c:v>
                </c:pt>
                <c:pt idx="85">
                  <c:v>Jul 2019</c:v>
                </c:pt>
                <c:pt idx="86">
                  <c:v>Aug 2019</c:v>
                </c:pt>
                <c:pt idx="87">
                  <c:v>Sep 2019</c:v>
                </c:pt>
                <c:pt idx="88">
                  <c:v>Oct 2019</c:v>
                </c:pt>
                <c:pt idx="89">
                  <c:v>Nov 2019</c:v>
                </c:pt>
                <c:pt idx="90">
                  <c:v>Dec 2019</c:v>
                </c:pt>
                <c:pt idx="91">
                  <c:v>Jan 2020</c:v>
                </c:pt>
                <c:pt idx="92">
                  <c:v>Feb 2020</c:v>
                </c:pt>
                <c:pt idx="93">
                  <c:v>Mar 2020</c:v>
                </c:pt>
                <c:pt idx="94">
                  <c:v>Apr 2020</c:v>
                </c:pt>
                <c:pt idx="95">
                  <c:v>May 2020</c:v>
                </c:pt>
                <c:pt idx="96">
                  <c:v>Jun 2020</c:v>
                </c:pt>
                <c:pt idx="97">
                  <c:v>Jul 2020</c:v>
                </c:pt>
                <c:pt idx="98">
                  <c:v>Aug 2020</c:v>
                </c:pt>
                <c:pt idx="99">
                  <c:v>Sep 2020</c:v>
                </c:pt>
                <c:pt idx="100">
                  <c:v>Oct 2020</c:v>
                </c:pt>
                <c:pt idx="101">
                  <c:v>Nov 2020</c:v>
                </c:pt>
                <c:pt idx="102">
                  <c:v>Dec 2020</c:v>
                </c:pt>
                <c:pt idx="103">
                  <c:v>Jan 2021</c:v>
                </c:pt>
                <c:pt idx="104">
                  <c:v>Feb 2021</c:v>
                </c:pt>
                <c:pt idx="105">
                  <c:v>Mar 2021</c:v>
                </c:pt>
                <c:pt idx="106">
                  <c:v>Apr 2021</c:v>
                </c:pt>
                <c:pt idx="107">
                  <c:v>May 2021</c:v>
                </c:pt>
                <c:pt idx="108">
                  <c:v>Jun 2021</c:v>
                </c:pt>
                <c:pt idx="109">
                  <c:v>Jul 2021</c:v>
                </c:pt>
                <c:pt idx="110">
                  <c:v>Aug 2021</c:v>
                </c:pt>
                <c:pt idx="111">
                  <c:v>Sep 2021</c:v>
                </c:pt>
                <c:pt idx="112">
                  <c:v>Oct 2021</c:v>
                </c:pt>
                <c:pt idx="113">
                  <c:v>Nov 2021</c:v>
                </c:pt>
                <c:pt idx="114">
                  <c:v>Dec 2021</c:v>
                </c:pt>
                <c:pt idx="115">
                  <c:v>Jan 2022</c:v>
                </c:pt>
                <c:pt idx="116">
                  <c:v>Feb 2022</c:v>
                </c:pt>
                <c:pt idx="117">
                  <c:v>Mar 2022</c:v>
                </c:pt>
                <c:pt idx="118">
                  <c:v>Apr 2022</c:v>
                </c:pt>
              </c:strCache>
            </c:strRef>
          </c:cat>
          <c:val>
            <c:numRef>
              <c:f>Sheet1!$AC$5:$AC$123</c:f>
              <c:numCache>
                <c:formatCode>0.0</c:formatCode>
                <c:ptCount val="119"/>
                <c:pt idx="0" formatCode="General">
                  <c:v>100</c:v>
                </c:pt>
                <c:pt idx="1">
                  <c:v>99.523254394531307</c:v>
                </c:pt>
                <c:pt idx="2">
                  <c:v>99.651557922363295</c:v>
                </c:pt>
                <c:pt idx="3">
                  <c:v>99.745841979980497</c:v>
                </c:pt>
                <c:pt idx="4">
                  <c:v>99.795921325683594</c:v>
                </c:pt>
                <c:pt idx="5">
                  <c:v>99.833602905273395</c:v>
                </c:pt>
                <c:pt idx="6">
                  <c:v>99.847412109375</c:v>
                </c:pt>
                <c:pt idx="7">
                  <c:v>99.994476318359403</c:v>
                </c:pt>
                <c:pt idx="8">
                  <c:v>100.081001281738</c:v>
                </c:pt>
                <c:pt idx="9">
                  <c:v>100.018058776855</c:v>
                </c:pt>
                <c:pt idx="10">
                  <c:v>100.07697296142599</c:v>
                </c:pt>
                <c:pt idx="11">
                  <c:v>99.988914489746094</c:v>
                </c:pt>
                <c:pt idx="12">
                  <c:v>100.07553100585901</c:v>
                </c:pt>
                <c:pt idx="13">
                  <c:v>100.24957275390599</c:v>
                </c:pt>
                <c:pt idx="14">
                  <c:v>100.383682250977</c:v>
                </c:pt>
                <c:pt idx="15">
                  <c:v>100.44919586181599</c:v>
                </c:pt>
                <c:pt idx="16">
                  <c:v>100.39703369140599</c:v>
                </c:pt>
                <c:pt idx="17">
                  <c:v>100.461585998535</c:v>
                </c:pt>
                <c:pt idx="18">
                  <c:v>100.368125915527</c:v>
                </c:pt>
                <c:pt idx="19">
                  <c:v>100.44513702392599</c:v>
                </c:pt>
                <c:pt idx="20">
                  <c:v>100.07647705078099</c:v>
                </c:pt>
                <c:pt idx="21">
                  <c:v>100.03565979003901</c:v>
                </c:pt>
                <c:pt idx="22">
                  <c:v>100.03269195556599</c:v>
                </c:pt>
                <c:pt idx="23">
                  <c:v>100.028770446777</c:v>
                </c:pt>
                <c:pt idx="24">
                  <c:v>100.20824432373</c:v>
                </c:pt>
                <c:pt idx="25">
                  <c:v>100.654052734375</c:v>
                </c:pt>
                <c:pt idx="26">
                  <c:v>100.873077392578</c:v>
                </c:pt>
                <c:pt idx="27">
                  <c:v>101.19594573974599</c:v>
                </c:pt>
                <c:pt idx="28">
                  <c:v>101.338508605957</c:v>
                </c:pt>
                <c:pt idx="29">
                  <c:v>101.25657653808599</c:v>
                </c:pt>
                <c:pt idx="30">
                  <c:v>101.53603363037099</c:v>
                </c:pt>
                <c:pt idx="31">
                  <c:v>102.151969909668</c:v>
                </c:pt>
                <c:pt idx="32">
                  <c:v>102.21018981933599</c:v>
                </c:pt>
                <c:pt idx="33">
                  <c:v>102.34016418457</c:v>
                </c:pt>
                <c:pt idx="34">
                  <c:v>102.693801879883</c:v>
                </c:pt>
                <c:pt idx="35">
                  <c:v>102.805137634277</c:v>
                </c:pt>
                <c:pt idx="36">
                  <c:v>102.922927856445</c:v>
                </c:pt>
                <c:pt idx="37">
                  <c:v>103.115936279297</c:v>
                </c:pt>
                <c:pt idx="38">
                  <c:v>103.75619506835901</c:v>
                </c:pt>
                <c:pt idx="39">
                  <c:v>103.805313110352</c:v>
                </c:pt>
                <c:pt idx="40">
                  <c:v>103.67449951171901</c:v>
                </c:pt>
                <c:pt idx="41">
                  <c:v>103.901069641113</c:v>
                </c:pt>
                <c:pt idx="42">
                  <c:v>103.913291931152</c:v>
                </c:pt>
                <c:pt idx="43">
                  <c:v>104.558486938477</c:v>
                </c:pt>
                <c:pt idx="44">
                  <c:v>104.74496459960901</c:v>
                </c:pt>
                <c:pt idx="45">
                  <c:v>104.32105255127</c:v>
                </c:pt>
                <c:pt idx="46">
                  <c:v>104.135498046875</c:v>
                </c:pt>
                <c:pt idx="47">
                  <c:v>103.77279663085901</c:v>
                </c:pt>
                <c:pt idx="48">
                  <c:v>103.253540039063</c:v>
                </c:pt>
                <c:pt idx="49">
                  <c:v>103.58274841308599</c:v>
                </c:pt>
                <c:pt idx="50">
                  <c:v>103.68552398681599</c:v>
                </c:pt>
                <c:pt idx="51">
                  <c:v>103.706214904785</c:v>
                </c:pt>
                <c:pt idx="52">
                  <c:v>103.433959960938</c:v>
                </c:pt>
                <c:pt idx="53">
                  <c:v>103.58807373046901</c:v>
                </c:pt>
                <c:pt idx="54">
                  <c:v>102.99952697753901</c:v>
                </c:pt>
                <c:pt idx="55">
                  <c:v>102.566619873047</c:v>
                </c:pt>
                <c:pt idx="56">
                  <c:v>102.80632781982401</c:v>
                </c:pt>
                <c:pt idx="57">
                  <c:v>103.32241821289099</c:v>
                </c:pt>
                <c:pt idx="58">
                  <c:v>103.378944396973</c:v>
                </c:pt>
                <c:pt idx="59">
                  <c:v>103.49057769775401</c:v>
                </c:pt>
                <c:pt idx="60">
                  <c:v>103.70359802246099</c:v>
                </c:pt>
                <c:pt idx="61">
                  <c:v>103.415893554688</c:v>
                </c:pt>
                <c:pt idx="62">
                  <c:v>103.560386657715</c:v>
                </c:pt>
                <c:pt idx="63">
                  <c:v>103.25951385498</c:v>
                </c:pt>
                <c:pt idx="64">
                  <c:v>103.12604522705099</c:v>
                </c:pt>
                <c:pt idx="65">
                  <c:v>102.68138885498</c:v>
                </c:pt>
                <c:pt idx="66">
                  <c:v>102.53231048584</c:v>
                </c:pt>
                <c:pt idx="67">
                  <c:v>102.09962463378901</c:v>
                </c:pt>
                <c:pt idx="68">
                  <c:v>102.159614562988</c:v>
                </c:pt>
                <c:pt idx="69">
                  <c:v>102.03863525390599</c:v>
                </c:pt>
                <c:pt idx="70">
                  <c:v>102.11190795898401</c:v>
                </c:pt>
                <c:pt idx="71">
                  <c:v>101.595809936523</c:v>
                </c:pt>
                <c:pt idx="72">
                  <c:v>101.599639892578</c:v>
                </c:pt>
                <c:pt idx="73">
                  <c:v>101.92886352539099</c:v>
                </c:pt>
                <c:pt idx="74">
                  <c:v>101.78049468994099</c:v>
                </c:pt>
                <c:pt idx="75">
                  <c:v>101.72589111328099</c:v>
                </c:pt>
                <c:pt idx="76">
                  <c:v>101.61440277099599</c:v>
                </c:pt>
                <c:pt idx="77">
                  <c:v>102.02166748046901</c:v>
                </c:pt>
                <c:pt idx="78">
                  <c:v>102.40227508544901</c:v>
                </c:pt>
                <c:pt idx="79">
                  <c:v>102.598831176758</c:v>
                </c:pt>
                <c:pt idx="80">
                  <c:v>102.81143951416</c:v>
                </c:pt>
                <c:pt idx="81">
                  <c:v>102.99292755127</c:v>
                </c:pt>
                <c:pt idx="82">
                  <c:v>103.04990386962901</c:v>
                </c:pt>
                <c:pt idx="83">
                  <c:v>103.24472808837901</c:v>
                </c:pt>
                <c:pt idx="84">
                  <c:v>103.53385925293</c:v>
                </c:pt>
                <c:pt idx="85">
                  <c:v>103.554252624512</c:v>
                </c:pt>
                <c:pt idx="86">
                  <c:v>104.019538879395</c:v>
                </c:pt>
                <c:pt idx="87">
                  <c:v>103.730522155762</c:v>
                </c:pt>
                <c:pt idx="88">
                  <c:v>103.46694183349599</c:v>
                </c:pt>
                <c:pt idx="89">
                  <c:v>102.90300750732401</c:v>
                </c:pt>
                <c:pt idx="90">
                  <c:v>102.876762390137</c:v>
                </c:pt>
                <c:pt idx="91">
                  <c:v>102.904403686523</c:v>
                </c:pt>
                <c:pt idx="92">
                  <c:v>103.758110046387</c:v>
                </c:pt>
                <c:pt idx="93">
                  <c:v>104.931800842285</c:v>
                </c:pt>
                <c:pt idx="94">
                  <c:v>106.279182434082</c:v>
                </c:pt>
                <c:pt idx="95">
                  <c:v>105.995445251465</c:v>
                </c:pt>
                <c:pt idx="96">
                  <c:v>105.47779846191401</c:v>
                </c:pt>
                <c:pt idx="97">
                  <c:v>105.094161987305</c:v>
                </c:pt>
                <c:pt idx="98">
                  <c:v>104.091987609863</c:v>
                </c:pt>
                <c:pt idx="99">
                  <c:v>103.59902191162099</c:v>
                </c:pt>
                <c:pt idx="100">
                  <c:v>103.087760925293</c:v>
                </c:pt>
                <c:pt idx="101">
                  <c:v>101.19327545166</c:v>
                </c:pt>
                <c:pt idx="102">
                  <c:v>100.17691040039099</c:v>
                </c:pt>
                <c:pt idx="103">
                  <c:v>100.447143554688</c:v>
                </c:pt>
                <c:pt idx="104">
                  <c:v>100.819747924805</c:v>
                </c:pt>
                <c:pt idx="105">
                  <c:v>101.376586914063</c:v>
                </c:pt>
                <c:pt idx="106">
                  <c:v>101.03221130371099</c:v>
                </c:pt>
                <c:pt idx="107">
                  <c:v>100.08943939209</c:v>
                </c:pt>
                <c:pt idx="108">
                  <c:v>100.04273223877</c:v>
                </c:pt>
                <c:pt idx="109">
                  <c:v>99.693580627441406</c:v>
                </c:pt>
                <c:pt idx="110">
                  <c:v>99.440887451171903</c:v>
                </c:pt>
                <c:pt idx="111">
                  <c:v>98.787399291992202</c:v>
                </c:pt>
                <c:pt idx="112">
                  <c:v>97.811149597167997</c:v>
                </c:pt>
                <c:pt idx="113">
                  <c:v>97.901100158691406</c:v>
                </c:pt>
                <c:pt idx="114">
                  <c:v>97.636383056640597</c:v>
                </c:pt>
                <c:pt idx="115">
                  <c:v>97.974296569824205</c:v>
                </c:pt>
                <c:pt idx="116">
                  <c:v>97.672622680664105</c:v>
                </c:pt>
                <c:pt idx="117">
                  <c:v>96.439460754394503</c:v>
                </c:pt>
                <c:pt idx="118">
                  <c:v>96.891220092773395</c:v>
                </c:pt>
              </c:numCache>
            </c:numRef>
          </c:val>
          <c:smooth val="0"/>
          <c:extLst>
            <c:ext xmlns:c16="http://schemas.microsoft.com/office/drawing/2014/chart" uri="{C3380CC4-5D6E-409C-BE32-E72D297353CC}">
              <c16:uniqueId val="{00000002-5523-4B17-8764-4676306EF172}"/>
            </c:ext>
          </c:extLst>
        </c:ser>
        <c:ser>
          <c:idx val="3"/>
          <c:order val="3"/>
          <c:tx>
            <c:strRef>
              <c:f>Sheet1!$AD$4</c:f>
              <c:strCache>
                <c:ptCount val="1"/>
                <c:pt idx="0">
                  <c:v>Lebanon</c:v>
                </c:pt>
              </c:strCache>
            </c:strRef>
          </c:tx>
          <c:spPr>
            <a:ln w="28575" cap="rnd">
              <a:solidFill>
                <a:schemeClr val="accent4"/>
              </a:solidFill>
              <a:round/>
            </a:ln>
            <a:effectLst/>
          </c:spPr>
          <c:marker>
            <c:symbol val="none"/>
          </c:marker>
          <c:cat>
            <c:strRef>
              <c:f>Sheet1!$Z$5:$Z$123</c:f>
              <c:strCache>
                <c:ptCount val="119"/>
                <c:pt idx="0">
                  <c:v>Jun 2012</c:v>
                </c:pt>
                <c:pt idx="1">
                  <c:v>Jul 2012</c:v>
                </c:pt>
                <c:pt idx="2">
                  <c:v>Aug 2012</c:v>
                </c:pt>
                <c:pt idx="3">
                  <c:v>Sep 2012</c:v>
                </c:pt>
                <c:pt idx="4">
                  <c:v>Oct 2012</c:v>
                </c:pt>
                <c:pt idx="5">
                  <c:v>Nov 2012</c:v>
                </c:pt>
                <c:pt idx="6">
                  <c:v>Dec 2012</c:v>
                </c:pt>
                <c:pt idx="7">
                  <c:v>Jan 2013</c:v>
                </c:pt>
                <c:pt idx="8">
                  <c:v>Feb 2013</c:v>
                </c:pt>
                <c:pt idx="9">
                  <c:v>Mar 2013</c:v>
                </c:pt>
                <c:pt idx="10">
                  <c:v>Apr 2013</c:v>
                </c:pt>
                <c:pt idx="11">
                  <c:v>May 2013</c:v>
                </c:pt>
                <c:pt idx="12">
                  <c:v>Jun 2013</c:v>
                </c:pt>
                <c:pt idx="13">
                  <c:v>Jul 2013</c:v>
                </c:pt>
                <c:pt idx="14">
                  <c:v>Aug 2013</c:v>
                </c:pt>
                <c:pt idx="15">
                  <c:v>Sep 2013</c:v>
                </c:pt>
                <c:pt idx="16">
                  <c:v>Oct 2013</c:v>
                </c:pt>
                <c:pt idx="17">
                  <c:v>Nov 2013</c:v>
                </c:pt>
                <c:pt idx="18">
                  <c:v>Dec 2013</c:v>
                </c:pt>
                <c:pt idx="19">
                  <c:v>Jan 2014</c:v>
                </c:pt>
                <c:pt idx="20">
                  <c:v>Feb 2014</c:v>
                </c:pt>
                <c:pt idx="21">
                  <c:v>Mar 2014</c:v>
                </c:pt>
                <c:pt idx="22">
                  <c:v>Apr 2014</c:v>
                </c:pt>
                <c:pt idx="23">
                  <c:v>May 2014</c:v>
                </c:pt>
                <c:pt idx="24">
                  <c:v>Jun 2014</c:v>
                </c:pt>
                <c:pt idx="25">
                  <c:v>Jul 2014</c:v>
                </c:pt>
                <c:pt idx="26">
                  <c:v>Aug 2014</c:v>
                </c:pt>
                <c:pt idx="27">
                  <c:v>Sep 2014</c:v>
                </c:pt>
                <c:pt idx="28">
                  <c:v>Oct 2014</c:v>
                </c:pt>
                <c:pt idx="29">
                  <c:v>Nov 2014</c:v>
                </c:pt>
                <c:pt idx="30">
                  <c:v>Dec 2014</c:v>
                </c:pt>
                <c:pt idx="31">
                  <c:v>Jan 2015</c:v>
                </c:pt>
                <c:pt idx="32">
                  <c:v>Feb 2015</c:v>
                </c:pt>
                <c:pt idx="33">
                  <c:v>Mar 2015</c:v>
                </c:pt>
                <c:pt idx="34">
                  <c:v>Apr 2015</c:v>
                </c:pt>
                <c:pt idx="35">
                  <c:v>May 2015</c:v>
                </c:pt>
                <c:pt idx="36">
                  <c:v>Jun 2015</c:v>
                </c:pt>
                <c:pt idx="37">
                  <c:v>Jul 2015</c:v>
                </c:pt>
                <c:pt idx="38">
                  <c:v>Aug 2015</c:v>
                </c:pt>
                <c:pt idx="39">
                  <c:v>Sep 2015</c:v>
                </c:pt>
                <c:pt idx="40">
                  <c:v>Oct 2015</c:v>
                </c:pt>
                <c:pt idx="41">
                  <c:v>Nov 2015</c:v>
                </c:pt>
                <c:pt idx="42">
                  <c:v>Dec 2015</c:v>
                </c:pt>
                <c:pt idx="43">
                  <c:v>Jan 2016</c:v>
                </c:pt>
                <c:pt idx="44">
                  <c:v>Feb 2016</c:v>
                </c:pt>
                <c:pt idx="45">
                  <c:v>Mar 2016</c:v>
                </c:pt>
                <c:pt idx="46">
                  <c:v>Apr 2016</c:v>
                </c:pt>
                <c:pt idx="47">
                  <c:v>May 2016</c:v>
                </c:pt>
                <c:pt idx="48">
                  <c:v>Jun 2016</c:v>
                </c:pt>
                <c:pt idx="49">
                  <c:v>Jul 2016</c:v>
                </c:pt>
                <c:pt idx="50">
                  <c:v>Aug 2016</c:v>
                </c:pt>
                <c:pt idx="51">
                  <c:v>Sep 2016</c:v>
                </c:pt>
                <c:pt idx="52">
                  <c:v>Oct 2016</c:v>
                </c:pt>
                <c:pt idx="53">
                  <c:v>Nov 2016</c:v>
                </c:pt>
                <c:pt idx="54">
                  <c:v>Dec 2016</c:v>
                </c:pt>
                <c:pt idx="55">
                  <c:v>Jan 2017</c:v>
                </c:pt>
                <c:pt idx="56">
                  <c:v>Feb 2017</c:v>
                </c:pt>
                <c:pt idx="57">
                  <c:v>Mar 2017</c:v>
                </c:pt>
                <c:pt idx="58">
                  <c:v>Apr 2017</c:v>
                </c:pt>
                <c:pt idx="59">
                  <c:v>May 2017</c:v>
                </c:pt>
                <c:pt idx="60">
                  <c:v>Jun 2017</c:v>
                </c:pt>
                <c:pt idx="61">
                  <c:v>Jul 2017</c:v>
                </c:pt>
                <c:pt idx="62">
                  <c:v>Aug 2017</c:v>
                </c:pt>
                <c:pt idx="63">
                  <c:v>Sep 2017</c:v>
                </c:pt>
                <c:pt idx="64">
                  <c:v>Oct 2017</c:v>
                </c:pt>
                <c:pt idx="65">
                  <c:v>Nov 2017</c:v>
                </c:pt>
                <c:pt idx="66">
                  <c:v>Dec 2017</c:v>
                </c:pt>
                <c:pt idx="67">
                  <c:v>Jan 2018</c:v>
                </c:pt>
                <c:pt idx="68">
                  <c:v>Feb 2018</c:v>
                </c:pt>
                <c:pt idx="69">
                  <c:v>Mar 2018</c:v>
                </c:pt>
                <c:pt idx="70">
                  <c:v>Apr 2018</c:v>
                </c:pt>
                <c:pt idx="71">
                  <c:v>May 2018</c:v>
                </c:pt>
                <c:pt idx="72">
                  <c:v>Jun 2018</c:v>
                </c:pt>
                <c:pt idx="73">
                  <c:v>Jul 2018</c:v>
                </c:pt>
                <c:pt idx="74">
                  <c:v>Aug 2018</c:v>
                </c:pt>
                <c:pt idx="75">
                  <c:v>Sep 2018</c:v>
                </c:pt>
                <c:pt idx="76">
                  <c:v>Oct 2018</c:v>
                </c:pt>
                <c:pt idx="77">
                  <c:v>Nov 2018</c:v>
                </c:pt>
                <c:pt idx="78">
                  <c:v>Dec 2018</c:v>
                </c:pt>
                <c:pt idx="79">
                  <c:v>Jan 2019</c:v>
                </c:pt>
                <c:pt idx="80">
                  <c:v>Feb 2019</c:v>
                </c:pt>
                <c:pt idx="81">
                  <c:v>Mar 2019</c:v>
                </c:pt>
                <c:pt idx="82">
                  <c:v>Apr 2019</c:v>
                </c:pt>
                <c:pt idx="83">
                  <c:v>May 2019</c:v>
                </c:pt>
                <c:pt idx="84">
                  <c:v>Jun 2019</c:v>
                </c:pt>
                <c:pt idx="85">
                  <c:v>Jul 2019</c:v>
                </c:pt>
                <c:pt idx="86">
                  <c:v>Aug 2019</c:v>
                </c:pt>
                <c:pt idx="87">
                  <c:v>Sep 2019</c:v>
                </c:pt>
                <c:pt idx="88">
                  <c:v>Oct 2019</c:v>
                </c:pt>
                <c:pt idx="89">
                  <c:v>Nov 2019</c:v>
                </c:pt>
                <c:pt idx="90">
                  <c:v>Dec 2019</c:v>
                </c:pt>
                <c:pt idx="91">
                  <c:v>Jan 2020</c:v>
                </c:pt>
                <c:pt idx="92">
                  <c:v>Feb 2020</c:v>
                </c:pt>
                <c:pt idx="93">
                  <c:v>Mar 2020</c:v>
                </c:pt>
                <c:pt idx="94">
                  <c:v>Apr 2020</c:v>
                </c:pt>
                <c:pt idx="95">
                  <c:v>May 2020</c:v>
                </c:pt>
                <c:pt idx="96">
                  <c:v>Jun 2020</c:v>
                </c:pt>
                <c:pt idx="97">
                  <c:v>Jul 2020</c:v>
                </c:pt>
                <c:pt idx="98">
                  <c:v>Aug 2020</c:v>
                </c:pt>
                <c:pt idx="99">
                  <c:v>Sep 2020</c:v>
                </c:pt>
                <c:pt idx="100">
                  <c:v>Oct 2020</c:v>
                </c:pt>
                <c:pt idx="101">
                  <c:v>Nov 2020</c:v>
                </c:pt>
                <c:pt idx="102">
                  <c:v>Dec 2020</c:v>
                </c:pt>
                <c:pt idx="103">
                  <c:v>Jan 2021</c:v>
                </c:pt>
                <c:pt idx="104">
                  <c:v>Feb 2021</c:v>
                </c:pt>
                <c:pt idx="105">
                  <c:v>Mar 2021</c:v>
                </c:pt>
                <c:pt idx="106">
                  <c:v>Apr 2021</c:v>
                </c:pt>
                <c:pt idx="107">
                  <c:v>May 2021</c:v>
                </c:pt>
                <c:pt idx="108">
                  <c:v>Jun 2021</c:v>
                </c:pt>
                <c:pt idx="109">
                  <c:v>Jul 2021</c:v>
                </c:pt>
                <c:pt idx="110">
                  <c:v>Aug 2021</c:v>
                </c:pt>
                <c:pt idx="111">
                  <c:v>Sep 2021</c:v>
                </c:pt>
                <c:pt idx="112">
                  <c:v>Oct 2021</c:v>
                </c:pt>
                <c:pt idx="113">
                  <c:v>Nov 2021</c:v>
                </c:pt>
                <c:pt idx="114">
                  <c:v>Dec 2021</c:v>
                </c:pt>
                <c:pt idx="115">
                  <c:v>Jan 2022</c:v>
                </c:pt>
                <c:pt idx="116">
                  <c:v>Feb 2022</c:v>
                </c:pt>
                <c:pt idx="117">
                  <c:v>Mar 2022</c:v>
                </c:pt>
                <c:pt idx="118">
                  <c:v>Apr 2022</c:v>
                </c:pt>
              </c:strCache>
            </c:strRef>
          </c:cat>
          <c:val>
            <c:numRef>
              <c:f>Sheet1!$AD$5:$AD$123</c:f>
              <c:numCache>
                <c:formatCode>0.0</c:formatCode>
                <c:ptCount val="119"/>
                <c:pt idx="0" formatCode="General">
                  <c:v>100</c:v>
                </c:pt>
                <c:pt idx="1">
                  <c:v>99.176368713378906</c:v>
                </c:pt>
                <c:pt idx="2">
                  <c:v>98.303787231445298</c:v>
                </c:pt>
                <c:pt idx="3">
                  <c:v>98.168075561523395</c:v>
                </c:pt>
                <c:pt idx="4">
                  <c:v>98.522186279296903</c:v>
                </c:pt>
                <c:pt idx="5">
                  <c:v>98.685546875</c:v>
                </c:pt>
                <c:pt idx="6">
                  <c:v>98.676948547363295</c:v>
                </c:pt>
                <c:pt idx="7">
                  <c:v>98.265785217285199</c:v>
                </c:pt>
                <c:pt idx="8">
                  <c:v>97.983627319335895</c:v>
                </c:pt>
                <c:pt idx="9">
                  <c:v>98.397666931152301</c:v>
                </c:pt>
                <c:pt idx="10">
                  <c:v>98.787742614746094</c:v>
                </c:pt>
                <c:pt idx="11">
                  <c:v>98.659347534179702</c:v>
                </c:pt>
                <c:pt idx="12">
                  <c:v>98.628738403320298</c:v>
                </c:pt>
                <c:pt idx="13">
                  <c:v>98.127540588378906</c:v>
                </c:pt>
                <c:pt idx="14">
                  <c:v>97.934730529785199</c:v>
                </c:pt>
                <c:pt idx="15">
                  <c:v>97.912269592285199</c:v>
                </c:pt>
                <c:pt idx="16">
                  <c:v>98.163139343261705</c:v>
                </c:pt>
                <c:pt idx="17">
                  <c:v>98.457336425781307</c:v>
                </c:pt>
                <c:pt idx="18">
                  <c:v>98.078353881835895</c:v>
                </c:pt>
                <c:pt idx="19">
                  <c:v>98.428085327148395</c:v>
                </c:pt>
                <c:pt idx="20">
                  <c:v>97.987297058105497</c:v>
                </c:pt>
                <c:pt idx="21">
                  <c:v>97.919296264648395</c:v>
                </c:pt>
                <c:pt idx="22">
                  <c:v>97.892524719238295</c:v>
                </c:pt>
                <c:pt idx="23">
                  <c:v>97.791755676269503</c:v>
                </c:pt>
                <c:pt idx="24">
                  <c:v>97.586845397949205</c:v>
                </c:pt>
                <c:pt idx="25">
                  <c:v>97.920089721679702</c:v>
                </c:pt>
                <c:pt idx="26">
                  <c:v>98.425277709960895</c:v>
                </c:pt>
                <c:pt idx="27">
                  <c:v>98.946243286132798</c:v>
                </c:pt>
                <c:pt idx="28">
                  <c:v>100.12905883789099</c:v>
                </c:pt>
                <c:pt idx="29">
                  <c:v>101.272598266602</c:v>
                </c:pt>
                <c:pt idx="30">
                  <c:v>104.006637573242</c:v>
                </c:pt>
                <c:pt idx="31">
                  <c:v>106.800735473633</c:v>
                </c:pt>
                <c:pt idx="32">
                  <c:v>105.30069732666</c:v>
                </c:pt>
                <c:pt idx="33">
                  <c:v>105.80727386474599</c:v>
                </c:pt>
                <c:pt idx="34">
                  <c:v>104.85903930664099</c:v>
                </c:pt>
                <c:pt idx="35">
                  <c:v>104.006103515625</c:v>
                </c:pt>
                <c:pt idx="36">
                  <c:v>104.187225341797</c:v>
                </c:pt>
                <c:pt idx="37">
                  <c:v>105.293785095215</c:v>
                </c:pt>
                <c:pt idx="38">
                  <c:v>107.291702270508</c:v>
                </c:pt>
                <c:pt idx="39">
                  <c:v>107.166465759277</c:v>
                </c:pt>
                <c:pt idx="40">
                  <c:v>106.935684204102</c:v>
                </c:pt>
                <c:pt idx="41">
                  <c:v>107.90207672119099</c:v>
                </c:pt>
                <c:pt idx="42">
                  <c:v>109.680290222168</c:v>
                </c:pt>
                <c:pt idx="43">
                  <c:v>111.71363067627</c:v>
                </c:pt>
                <c:pt idx="44">
                  <c:v>111.19540405273401</c:v>
                </c:pt>
                <c:pt idx="45">
                  <c:v>109.17424774169901</c:v>
                </c:pt>
                <c:pt idx="46">
                  <c:v>108.227012634277</c:v>
                </c:pt>
                <c:pt idx="47">
                  <c:v>106.831985473633</c:v>
                </c:pt>
                <c:pt idx="48">
                  <c:v>106.243659973145</c:v>
                </c:pt>
                <c:pt idx="49">
                  <c:v>107.010368347168</c:v>
                </c:pt>
                <c:pt idx="50">
                  <c:v>106.95501708984401</c:v>
                </c:pt>
                <c:pt idx="51">
                  <c:v>106.91054534912099</c:v>
                </c:pt>
                <c:pt idx="52">
                  <c:v>106.016082763672</c:v>
                </c:pt>
                <c:pt idx="53">
                  <c:v>106.940063476563</c:v>
                </c:pt>
                <c:pt idx="54">
                  <c:v>105.499160766602</c:v>
                </c:pt>
                <c:pt idx="55">
                  <c:v>105.118133544922</c:v>
                </c:pt>
                <c:pt idx="56">
                  <c:v>105.027709960938</c:v>
                </c:pt>
                <c:pt idx="57">
                  <c:v>105.794784545898</c:v>
                </c:pt>
                <c:pt idx="58">
                  <c:v>105.485404968262</c:v>
                </c:pt>
                <c:pt idx="59">
                  <c:v>105.815399169922</c:v>
                </c:pt>
                <c:pt idx="60">
                  <c:v>106.56085205078099</c:v>
                </c:pt>
                <c:pt idx="61">
                  <c:v>106.230140686035</c:v>
                </c:pt>
                <c:pt idx="62">
                  <c:v>105.993057250977</c:v>
                </c:pt>
                <c:pt idx="63">
                  <c:v>105.387084960938</c:v>
                </c:pt>
                <c:pt idx="64">
                  <c:v>105.01186370849599</c:v>
                </c:pt>
                <c:pt idx="65">
                  <c:v>104.14755249023401</c:v>
                </c:pt>
                <c:pt idx="66">
                  <c:v>104.004684448242</c:v>
                </c:pt>
                <c:pt idx="67">
                  <c:v>103.0966796875</c:v>
                </c:pt>
                <c:pt idx="68">
                  <c:v>103.47238922119099</c:v>
                </c:pt>
                <c:pt idx="69">
                  <c:v>103.31510925293</c:v>
                </c:pt>
                <c:pt idx="70">
                  <c:v>102.70578765869099</c:v>
                </c:pt>
                <c:pt idx="71">
                  <c:v>102.089515686035</c:v>
                </c:pt>
                <c:pt idx="72">
                  <c:v>102.379524230957</c:v>
                </c:pt>
                <c:pt idx="73">
                  <c:v>102.461318969727</c:v>
                </c:pt>
                <c:pt idx="74">
                  <c:v>102.77254486084</c:v>
                </c:pt>
                <c:pt idx="75">
                  <c:v>102.273796081543</c:v>
                </c:pt>
                <c:pt idx="76">
                  <c:v>102.13328552246099</c:v>
                </c:pt>
                <c:pt idx="77">
                  <c:v>104.173210144043</c:v>
                </c:pt>
                <c:pt idx="78">
                  <c:v>105.554161071777</c:v>
                </c:pt>
                <c:pt idx="79">
                  <c:v>105.10913848877</c:v>
                </c:pt>
                <c:pt idx="80">
                  <c:v>104.48810577392599</c:v>
                </c:pt>
                <c:pt idx="81">
                  <c:v>104.126579284668</c:v>
                </c:pt>
                <c:pt idx="82">
                  <c:v>103.41701507568401</c:v>
                </c:pt>
                <c:pt idx="83">
                  <c:v>103.72638702392599</c:v>
                </c:pt>
                <c:pt idx="84">
                  <c:v>104.742790222168</c:v>
                </c:pt>
                <c:pt idx="85">
                  <c:v>104.46579742431599</c:v>
                </c:pt>
                <c:pt idx="86">
                  <c:v>105.14427947998</c:v>
                </c:pt>
                <c:pt idx="87">
                  <c:v>104.696365356445</c:v>
                </c:pt>
                <c:pt idx="88">
                  <c:v>105.00229644775401</c:v>
                </c:pt>
                <c:pt idx="89">
                  <c:v>104.08506011962901</c:v>
                </c:pt>
                <c:pt idx="90">
                  <c:v>103.550910949707</c:v>
                </c:pt>
                <c:pt idx="91">
                  <c:v>103.815299987793</c:v>
                </c:pt>
                <c:pt idx="92">
                  <c:v>105.340217590332</c:v>
                </c:pt>
                <c:pt idx="93">
                  <c:v>110.511528015137</c:v>
                </c:pt>
                <c:pt idx="94">
                  <c:v>115.03403472900401</c:v>
                </c:pt>
                <c:pt idx="95">
                  <c:v>111.161651611328</c:v>
                </c:pt>
                <c:pt idx="96">
                  <c:v>108.40110015869099</c:v>
                </c:pt>
                <c:pt idx="97">
                  <c:v>107.82895660400401</c:v>
                </c:pt>
                <c:pt idx="98">
                  <c:v>107.25278472900401</c:v>
                </c:pt>
                <c:pt idx="99">
                  <c:v>107.78321838378901</c:v>
                </c:pt>
                <c:pt idx="100">
                  <c:v>107.869094848633</c:v>
                </c:pt>
                <c:pt idx="101">
                  <c:v>107.14060211181599</c:v>
                </c:pt>
                <c:pt idx="102">
                  <c:v>105.696319580078</c:v>
                </c:pt>
                <c:pt idx="103">
                  <c:v>104.57933807373</c:v>
                </c:pt>
                <c:pt idx="104">
                  <c:v>103.501083374023</c:v>
                </c:pt>
                <c:pt idx="105">
                  <c:v>103.173629760742</c:v>
                </c:pt>
                <c:pt idx="106">
                  <c:v>103.192306518555</c:v>
                </c:pt>
                <c:pt idx="107">
                  <c:v>102.466232299805</c:v>
                </c:pt>
                <c:pt idx="108">
                  <c:v>101.923934936523</c:v>
                </c:pt>
                <c:pt idx="109">
                  <c:v>101.811325073242</c:v>
                </c:pt>
                <c:pt idx="110">
                  <c:v>102.36065673828099</c:v>
                </c:pt>
                <c:pt idx="111">
                  <c:v>101.76593017578099</c:v>
                </c:pt>
                <c:pt idx="112">
                  <c:v>100.516525268555</c:v>
                </c:pt>
                <c:pt idx="113">
                  <c:v>100.777267456055</c:v>
                </c:pt>
                <c:pt idx="114">
                  <c:v>101.627151489258</c:v>
                </c:pt>
                <c:pt idx="115">
                  <c:v>100.483039855957</c:v>
                </c:pt>
                <c:pt idx="116">
                  <c:v>99.463073730468807</c:v>
                </c:pt>
                <c:pt idx="117">
                  <c:v>97.511894226074205</c:v>
                </c:pt>
                <c:pt idx="118">
                  <c:v>98.393218994140597</c:v>
                </c:pt>
              </c:numCache>
            </c:numRef>
          </c:val>
          <c:smooth val="0"/>
          <c:extLst>
            <c:ext xmlns:c16="http://schemas.microsoft.com/office/drawing/2014/chart" uri="{C3380CC4-5D6E-409C-BE32-E72D297353CC}">
              <c16:uniqueId val="{00000003-5523-4B17-8764-4676306EF172}"/>
            </c:ext>
          </c:extLst>
        </c:ser>
        <c:dLbls>
          <c:showLegendKey val="0"/>
          <c:showVal val="0"/>
          <c:showCatName val="0"/>
          <c:showSerName val="0"/>
          <c:showPercent val="0"/>
          <c:showBubbleSize val="0"/>
        </c:dLbls>
        <c:smooth val="0"/>
        <c:axId val="447343311"/>
        <c:axId val="447337903"/>
      </c:lineChart>
      <c:catAx>
        <c:axId val="447343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337903"/>
        <c:crosses val="autoZero"/>
        <c:auto val="1"/>
        <c:lblAlgn val="ctr"/>
        <c:lblOffset val="100"/>
        <c:noMultiLvlLbl val="0"/>
      </c:catAx>
      <c:valAx>
        <c:axId val="447337903"/>
        <c:scaling>
          <c:orientation val="minMax"/>
          <c:max val="115"/>
          <c:min val="9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343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942E36-C249-491F-A647-8C1BE6CF00E9}" type="datetimeFigureOut">
              <a:rPr lang="en-MY" smtClean="0"/>
              <a:t>15/10/2022</a:t>
            </a:fld>
            <a:endParaRPr lang="en-MY"/>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1DE3985-8868-4C21-B04C-3516EE026E71}" type="slidenum">
              <a:rPr lang="en-MY" smtClean="0"/>
              <a:t>‹#›</a:t>
            </a:fld>
            <a:endParaRPr lang="en-MY"/>
          </a:p>
        </p:txBody>
      </p:sp>
    </p:spTree>
    <p:extLst>
      <p:ext uri="{BB962C8B-B14F-4D97-AF65-F5344CB8AC3E}">
        <p14:creationId xmlns:p14="http://schemas.microsoft.com/office/powerpoint/2010/main" val="4095865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97E7B5-E615-4874-B223-E434D722062F}" type="datetimeFigureOut">
              <a:rPr lang="en-MY" smtClean="0"/>
              <a:t>15/10/2022</a:t>
            </a:fld>
            <a:endParaRPr lang="en-MY"/>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BD3EA94-C309-4C35-969F-2B63536B8E22}" type="slidenum">
              <a:rPr lang="en-MY" smtClean="0"/>
              <a:t>‹#›</a:t>
            </a:fld>
            <a:endParaRPr lang="en-MY"/>
          </a:p>
        </p:txBody>
      </p:sp>
    </p:spTree>
    <p:extLst>
      <p:ext uri="{BB962C8B-B14F-4D97-AF65-F5344CB8AC3E}">
        <p14:creationId xmlns:p14="http://schemas.microsoft.com/office/powerpoint/2010/main" val="479669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lvl="0"/>
            <a:r>
              <a:rPr lang="en-US" dirty="0"/>
              <a:t>Malnutrition remains widespread:</a:t>
            </a:r>
          </a:p>
          <a:p>
            <a:pPr>
              <a:buFont typeface="Arial" pitchFamily="34" charset="0"/>
              <a:buChar char="•"/>
            </a:pPr>
            <a:r>
              <a:rPr lang="en-US" dirty="0"/>
              <a:t>Since 1990–92, the estimated number of undernourished people in developing countries has declined from 980 million to 852 million and the prevalence of undernourishment has declined from 23% to 15%.</a:t>
            </a:r>
          </a:p>
          <a:p>
            <a:pPr>
              <a:buFont typeface="Arial" pitchFamily="34" charset="0"/>
              <a:buChar char="•"/>
            </a:pPr>
            <a:r>
              <a:rPr lang="en-US" dirty="0"/>
              <a:t> Between 1990 and 2011, the prevalence of stunting in developing countries declined by an estimated 16.6 %age points, from 44.6% to 28%. There are 160 million stunted children in developing countries today, compared with 248 million in 1990.</a:t>
            </a:r>
          </a:p>
          <a:p>
            <a:pPr>
              <a:buFont typeface="Arial" pitchFamily="34" charset="0"/>
              <a:buChar char="•"/>
            </a:pPr>
            <a:r>
              <a:rPr lang="en-US" dirty="0"/>
              <a:t>Inadequate energy intake is only one dimension of malnutrition. About 2 billion people suffer from micronutrient deficiencies. Vitamin A</a:t>
            </a:r>
          </a:p>
          <a:p>
            <a:r>
              <a:rPr lang="en-US" dirty="0"/>
              <a:t>deficiency is the leading cause of blindness in children. In 2007, 163 million children under five in developing countries were estimated to be vitamin A deficient, with a prevalence of about 31 percent, down from approximately 36 percent in 1990. Iron-deficiency </a:t>
            </a:r>
            <a:r>
              <a:rPr lang="en-US" dirty="0" err="1"/>
              <a:t>anaemia</a:t>
            </a:r>
            <a:r>
              <a:rPr lang="en-US" dirty="0"/>
              <a:t> negatively</a:t>
            </a:r>
          </a:p>
          <a:p>
            <a:r>
              <a:rPr lang="en-US" dirty="0"/>
              <a:t>affects the cognitive development of children, pregnancy outcomes, maternal mortality and the work capacity of adults. Globally about 47% of children under five suffer from </a:t>
            </a:r>
            <a:r>
              <a:rPr lang="en-US" dirty="0" err="1"/>
              <a:t>anaemia</a:t>
            </a:r>
            <a:r>
              <a:rPr lang="en-US" dirty="0"/>
              <a:t> – about half of that is due to iron deficiency. About 40% of women, over 500 million, are affected by </a:t>
            </a:r>
            <a:r>
              <a:rPr lang="en-US" dirty="0" err="1"/>
              <a:t>anaemia</a:t>
            </a:r>
            <a:r>
              <a:rPr lang="en-US" dirty="0"/>
              <a:t>. Iodine deficiency impairs the mental function of 18 million children born each year. Overall, iodine deficiency is falling. Estimates indicate that </a:t>
            </a:r>
            <a:r>
              <a:rPr lang="en-US" dirty="0" err="1"/>
              <a:t>goitre</a:t>
            </a:r>
            <a:r>
              <a:rPr lang="en-US" dirty="0"/>
              <a:t> prevalence (indicative of an extended period of deprivation, assessed in adults and/ or children) in developing  countries fell from around 16 percent to 13 percent between 1995–2000 and 2001–07. Low urinary iodine (indicative of a current iodine deficiency) fell from around 37 percent to 33 percent</a:t>
            </a:r>
          </a:p>
          <a:p>
            <a:pPr>
              <a:buFont typeface="Arial" pitchFamily="34" charset="0"/>
              <a:buChar char="•"/>
            </a:pPr>
            <a:r>
              <a:rPr lang="en-US" dirty="0"/>
              <a:t>The global prevalence of combined overweight and obesity has risen in all regions, with prevalence among adults increasing from 24 percent to 34 percent between 1980 and 2008. The prevalence of obesity has increased even faster, doubling from 6 percent to 12 percent. Today about 1.4 billion people are overweight, 500 million of these are obese.</a:t>
            </a:r>
          </a:p>
          <a:p>
            <a:pPr lvl="0">
              <a:buFont typeface="Arial" pitchFamily="34" charset="0"/>
              <a:buChar char="•"/>
            </a:pPr>
            <a:r>
              <a:rPr lang="en-US" dirty="0" err="1"/>
              <a:t>Undernutrition</a:t>
            </a:r>
            <a:r>
              <a:rPr lang="en-US" dirty="0"/>
              <a:t> is more severe in rural areas. In 82 of the 95 developing countries for which data are available, the prevalence of child underweight is higher in rural than in urban areas. The lower prevalence of </a:t>
            </a:r>
            <a:r>
              <a:rPr lang="en-US" dirty="0" err="1"/>
              <a:t>undernutrition</a:t>
            </a:r>
            <a:r>
              <a:rPr lang="en-US" dirty="0"/>
              <a:t> among children in urban areas appears to be the result of the cumulative effect of a series of more </a:t>
            </a:r>
            <a:r>
              <a:rPr lang="en-US" dirty="0" err="1"/>
              <a:t>favourable</a:t>
            </a:r>
            <a:r>
              <a:rPr lang="en-US" dirty="0"/>
              <a:t> socio-economic conditions, which in turn lead to a healthier environment and better feeding and caring practices for children.</a:t>
            </a:r>
          </a:p>
          <a:p>
            <a:pPr>
              <a:buFont typeface="Arial" pitchFamily="34" charset="0"/>
              <a:buNone/>
            </a:pPr>
            <a:endParaRPr lang="en-US" dirty="0"/>
          </a:p>
          <a:p>
            <a:pPr>
              <a:buFont typeface="Arial" pitchFamily="34" charset="0"/>
              <a:buNone/>
            </a:pPr>
            <a:endParaRPr lang="en-US" dirty="0"/>
          </a:p>
          <a:p>
            <a:pPr>
              <a:buFont typeface="Arial" pitchFamily="34" charset="0"/>
              <a:buNone/>
            </a:pPr>
            <a:endParaRPr lang="en-US" dirty="0"/>
          </a:p>
          <a:p>
            <a:pPr>
              <a:buFont typeface="Arial" pitchFamily="34" charset="0"/>
              <a:buNone/>
            </a:pPr>
            <a:r>
              <a:rPr lang="en-US" dirty="0"/>
              <a:t>The</a:t>
            </a:r>
            <a:r>
              <a:rPr lang="en-US" baseline="0" dirty="0"/>
              <a:t> social and economic costs:</a:t>
            </a:r>
          </a:p>
          <a:p>
            <a:pPr>
              <a:buFont typeface="Arial" pitchFamily="34" charset="0"/>
              <a:buNone/>
            </a:pPr>
            <a:endParaRPr lang="en-US" baseline="0" dirty="0"/>
          </a:p>
          <a:p>
            <a:r>
              <a:rPr lang="en-US" dirty="0"/>
              <a:t>The social and economic costs of malnutrition can be quantified in different ways, although any methodology has limitations. </a:t>
            </a:r>
          </a:p>
          <a:p>
            <a:endParaRPr lang="en-US" dirty="0"/>
          </a:p>
          <a:p>
            <a:r>
              <a:rPr lang="en-US" dirty="0"/>
              <a:t>Disability adjusted life years (DALYs) measure the social burden of disease, or the health gap between current health status and an ideal</a:t>
            </a:r>
          </a:p>
          <a:p>
            <a:r>
              <a:rPr lang="en-US" dirty="0"/>
              <a:t>situation where everyone lives into old age, free of disease and disability (WHO, 2008a). One DALY represents the loss of the equivalent of one full year of “healthy” life. DALYs for a disease or injury are calculated as the sum of the years of life lost due to premature mortality (YLL) in the population and the years lost due to disability (YLD) for incident cases of the disease or injury (DALY=YLL+YLD).</a:t>
            </a:r>
          </a:p>
          <a:p>
            <a:endParaRPr lang="en-US" dirty="0"/>
          </a:p>
          <a:p>
            <a:r>
              <a:rPr lang="en-US" dirty="0"/>
              <a:t>Child and maternal malnutrition still imposes by far the largest nutrition-related health burden globally, with more than 166 million DALYs lost per year in 2010 compared with 94 million DALYs lost due to adult overweight and obesity. Worldwide, DALYs attributed to high BMI and related risk factors, such as diabetes and high blood pressure, have increased dramatically, while those attributed to child and maternal malnutrition have decreased.</a:t>
            </a:r>
            <a:endParaRPr lang="en-US" baseline="0" dirty="0"/>
          </a:p>
          <a:p>
            <a:pPr>
              <a:buFont typeface="Arial" pitchFamily="34" charset="0"/>
              <a:buNone/>
            </a:pPr>
            <a:endParaRPr lang="en-US" dirty="0"/>
          </a:p>
          <a:p>
            <a:pPr>
              <a:buFont typeface="Arial" pitchFamily="34" charset="0"/>
              <a:buChar char="•"/>
            </a:pPr>
            <a:r>
              <a:rPr lang="en-US" dirty="0"/>
              <a:t>Cost of </a:t>
            </a:r>
            <a:r>
              <a:rPr lang="en-US" dirty="0" err="1"/>
              <a:t>undernutrition</a:t>
            </a:r>
            <a:r>
              <a:rPr lang="en-US" dirty="0"/>
              <a:t> &amp; micronutrient deficiencies estimated at 2 - 3 % of GDP (World Bank, 2006). Cost of underweight in five Central American countries and the Dominican Republic estimated at US$6.7 billion, ranging from 1.7 to 11.4 % of GDP (</a:t>
            </a:r>
            <a:r>
              <a:rPr lang="en-US" dirty="0" err="1"/>
              <a:t>Martínez</a:t>
            </a:r>
            <a:r>
              <a:rPr lang="en-US" dirty="0"/>
              <a:t>  and </a:t>
            </a:r>
            <a:r>
              <a:rPr lang="en-US" dirty="0" err="1"/>
              <a:t>Fernández</a:t>
            </a:r>
            <a:r>
              <a:rPr lang="en-US" dirty="0"/>
              <a:t>, 2008).</a:t>
            </a:r>
          </a:p>
          <a:p>
            <a:pPr>
              <a:buFont typeface="Arial" pitchFamily="34" charset="0"/>
              <a:buChar char="•"/>
            </a:pPr>
            <a:r>
              <a:rPr lang="en-US" dirty="0"/>
              <a:t>Median economic cost due to </a:t>
            </a:r>
            <a:r>
              <a:rPr lang="en-US" dirty="0" err="1"/>
              <a:t>anaemia</a:t>
            </a:r>
            <a:r>
              <a:rPr lang="en-US" dirty="0"/>
              <a:t> estimated at 4 % of GDP for 10 developing countries, ranging from 2% in Honduras to 8% on Bangladesh (Horton and Ross, 2003).</a:t>
            </a:r>
          </a:p>
          <a:p>
            <a:pPr>
              <a:buFont typeface="Arial" pitchFamily="34" charset="0"/>
              <a:buChar char="•"/>
            </a:pPr>
            <a:r>
              <a:rPr lang="en-US" dirty="0"/>
              <a:t>Vitamin and mineral deficiencies estimated to represent an annual loss of 0.2 - 0.4% GDP, equivalent to US$2.5 -5 billion, in China (World Bank, 2006). Combined cost of iron-deficiency </a:t>
            </a:r>
            <a:r>
              <a:rPr lang="en-US" dirty="0" err="1"/>
              <a:t>anaemia</a:t>
            </a:r>
            <a:r>
              <a:rPr lang="en-US" dirty="0"/>
              <a:t>, zinc deficiency, vitamin A deficiency and iodine deficiency amounts to about 2.5% of GDP in India (Stein and </a:t>
            </a:r>
            <a:r>
              <a:rPr lang="en-US" dirty="0" err="1"/>
              <a:t>Qaim</a:t>
            </a:r>
            <a:r>
              <a:rPr lang="en-US" dirty="0"/>
              <a:t>, 2007). </a:t>
            </a:r>
          </a:p>
          <a:p>
            <a:pPr>
              <a:buFont typeface="Arial" pitchFamily="34" charset="0"/>
              <a:buChar char="•"/>
            </a:pPr>
            <a:r>
              <a:rPr lang="en-US" dirty="0"/>
              <a:t>Total output loss due to NCDs, for which overweight and obesity are a key risk factor, is estimated at US$47 trillion over the next two decades (Bloom et al, 2011).</a:t>
            </a:r>
          </a:p>
          <a:p>
            <a:pPr>
              <a:buFont typeface="Arial" pitchFamily="34" charset="0"/>
              <a:buChar char="•"/>
            </a:pPr>
            <a:r>
              <a:rPr lang="en-US" dirty="0"/>
              <a:t>Total cost of malnutrition may be as high as 5% of global GDP, equivalent to US$3.5 trillion or US$500 per person per year.</a:t>
            </a:r>
          </a:p>
          <a:p>
            <a:endParaRPr lang="en-US" dirty="0"/>
          </a:p>
        </p:txBody>
      </p:sp>
      <p:sp>
        <p:nvSpPr>
          <p:cNvPr id="4" name="Slide Number Placeholder 3"/>
          <p:cNvSpPr>
            <a:spLocks noGrp="1"/>
          </p:cNvSpPr>
          <p:nvPr>
            <p:ph type="sldNum" sz="quarter" idx="10"/>
          </p:nvPr>
        </p:nvSpPr>
        <p:spPr/>
        <p:txBody>
          <a:bodyPr/>
          <a:lstStyle/>
          <a:p>
            <a:fld id="{0002606E-30AD-4B5C-93D6-CE34706D0176}" type="slidenum">
              <a:rPr lang="en-US" smtClean="0"/>
              <a:pPr/>
              <a:t>2</a:t>
            </a:fld>
            <a:endParaRPr lang="en-US"/>
          </a:p>
        </p:txBody>
      </p:sp>
    </p:spTree>
    <p:extLst>
      <p:ext uri="{BB962C8B-B14F-4D97-AF65-F5344CB8AC3E}">
        <p14:creationId xmlns:p14="http://schemas.microsoft.com/office/powerpoint/2010/main" val="41166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D953F1-2E51-4F3E-99FB-DB972110EF2C}" type="slidenum">
              <a:rPr lang="en-US" smtClean="0"/>
              <a:t>3</a:t>
            </a:fld>
            <a:endParaRPr lang="en-US"/>
          </a:p>
        </p:txBody>
      </p:sp>
    </p:spTree>
    <p:extLst>
      <p:ext uri="{BB962C8B-B14F-4D97-AF65-F5344CB8AC3E}">
        <p14:creationId xmlns:p14="http://schemas.microsoft.com/office/powerpoint/2010/main" val="96487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Malnutrition costs the world approximately US$3.5 billion (5 percent of global GDP) per year (about US$500 per person) in lost productivity and direct health care costs. About US$2.5 billion is due to undernourishment, undernutrition and micronutrient deficiencies. The rest is due to overweight and obesity. . </a:t>
            </a:r>
          </a:p>
        </p:txBody>
      </p:sp>
      <p:sp>
        <p:nvSpPr>
          <p:cNvPr id="4" name="Slide Number Placeholder 3"/>
          <p:cNvSpPr>
            <a:spLocks noGrp="1"/>
          </p:cNvSpPr>
          <p:nvPr>
            <p:ph type="sldNum" sz="quarter" idx="10"/>
          </p:nvPr>
        </p:nvSpPr>
        <p:spPr/>
        <p:txBody>
          <a:bodyPr/>
          <a:lstStyle/>
          <a:p>
            <a:fld id="{0002606E-30AD-4B5C-93D6-CE34706D0176}" type="slidenum">
              <a:rPr lang="en-US" smtClean="0"/>
              <a:pPr/>
              <a:t>7</a:t>
            </a:fld>
            <a:endParaRPr lang="en-US"/>
          </a:p>
        </p:txBody>
      </p:sp>
    </p:spTree>
    <p:extLst>
      <p:ext uri="{BB962C8B-B14F-4D97-AF65-F5344CB8AC3E}">
        <p14:creationId xmlns:p14="http://schemas.microsoft.com/office/powerpoint/2010/main" val="93214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pPr>
              <a:defRPr/>
            </a:pPr>
            <a:fld id="{7F1A3009-783E-469D-A47A-5B189BA25349}" type="slidenum">
              <a:rPr lang="en-GB" altLang="en-US" smtClean="0"/>
              <a:pPr>
                <a:defRPr/>
              </a:pPr>
              <a:t>8</a:t>
            </a:fld>
            <a:endParaRPr lang="en-GB" altLang="en-US"/>
          </a:p>
        </p:txBody>
      </p:sp>
    </p:spTree>
    <p:extLst>
      <p:ext uri="{BB962C8B-B14F-4D97-AF65-F5344CB8AC3E}">
        <p14:creationId xmlns:p14="http://schemas.microsoft.com/office/powerpoint/2010/main" val="18651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16310881-BE2D-474C-BD67-12F79BCB4239}" type="slidenum">
              <a:rPr lang="en-US" smtClean="0"/>
              <a:pPr/>
              <a:t>11</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80CB84D-7582-F03F-62EB-7764E843D9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a:extLst>
              <a:ext uri="{FF2B5EF4-FFF2-40B4-BE49-F238E27FC236}">
                <a16:creationId xmlns:a16="http://schemas.microsoft.com/office/drawing/2014/main" id="{514C24DF-A82A-A108-D555-E4C9797AAE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AR" altLang="en-US"/>
          </a:p>
        </p:txBody>
      </p:sp>
    </p:spTree>
    <p:extLst>
      <p:ext uri="{BB962C8B-B14F-4D97-AF65-F5344CB8AC3E}">
        <p14:creationId xmlns:p14="http://schemas.microsoft.com/office/powerpoint/2010/main" val="25228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B7583FE3-D00C-4C08-A3F9-794B04F077BA}" type="datetimeFigureOut">
              <a:rPr lang="en-MY" smtClean="0"/>
              <a:t>15/10/2022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329853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B7583FE3-D00C-4C08-A3F9-794B04F077BA}" type="datetimeFigureOut">
              <a:rPr lang="en-MY" smtClean="0"/>
              <a:t>15/10/2022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888990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B7583FE3-D00C-4C08-A3F9-794B04F077BA}" type="datetimeFigureOut">
              <a:rPr lang="en-MY" smtClean="0"/>
              <a:t>15/10/2022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3344148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4478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447801"/>
            <a:ext cx="5384800" cy="4525963"/>
          </a:xfrm>
        </p:spPr>
        <p:txBody>
          <a:bodyPr>
            <a:normAutofit/>
          </a:bodyPr>
          <a:lstStyle/>
          <a:p>
            <a:pPr lvl="0"/>
            <a:endParaRPr lang="en-US" noProof="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5AFDB6C-1282-41BD-8B0B-8892FBDF8F30}" type="slidenum">
              <a:rPr lang="en-US"/>
              <a:pPr>
                <a:defRPr/>
              </a:pPr>
              <a:t>‹#›</a:t>
            </a:fld>
            <a:endParaRPr lang="en-US"/>
          </a:p>
        </p:txBody>
      </p:sp>
    </p:spTree>
    <p:extLst>
      <p:ext uri="{BB962C8B-B14F-4D97-AF65-F5344CB8AC3E}">
        <p14:creationId xmlns:p14="http://schemas.microsoft.com/office/powerpoint/2010/main" val="388247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B7583FE3-D00C-4C08-A3F9-794B04F077BA}" type="datetimeFigureOut">
              <a:rPr lang="en-MY" smtClean="0"/>
              <a:t>15/10/2022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22647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583FE3-D00C-4C08-A3F9-794B04F077BA}" type="datetimeFigureOut">
              <a:rPr lang="en-MY" smtClean="0"/>
              <a:t>15/10/2022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11261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B7583FE3-D00C-4C08-A3F9-794B04F077BA}" type="datetimeFigureOut">
              <a:rPr lang="en-MY" smtClean="0"/>
              <a:t>15/10/2022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293543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B7583FE3-D00C-4C08-A3F9-794B04F077BA}" type="datetimeFigureOut">
              <a:rPr lang="en-MY" smtClean="0"/>
              <a:t>15/10/2022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366720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B7583FE3-D00C-4C08-A3F9-794B04F077BA}" type="datetimeFigureOut">
              <a:rPr lang="en-MY" smtClean="0"/>
              <a:t>15/10/2022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112581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83FE3-D00C-4C08-A3F9-794B04F077BA}" type="datetimeFigureOut">
              <a:rPr lang="en-MY" smtClean="0"/>
              <a:t>15/10/2022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60756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583FE3-D00C-4C08-A3F9-794B04F077BA}" type="datetimeFigureOut">
              <a:rPr lang="en-MY" smtClean="0"/>
              <a:t>15/10/2022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35154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583FE3-D00C-4C08-A3F9-794B04F077BA}" type="datetimeFigureOut">
              <a:rPr lang="en-MY" smtClean="0"/>
              <a:t>15/10/2022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B62303B-E314-4360-B706-139CBC23050C}" type="slidenum">
              <a:rPr lang="en-MY" smtClean="0"/>
              <a:t>‹#›</a:t>
            </a:fld>
            <a:endParaRPr lang="en-MY"/>
          </a:p>
        </p:txBody>
      </p:sp>
    </p:spTree>
    <p:extLst>
      <p:ext uri="{BB962C8B-B14F-4D97-AF65-F5344CB8AC3E}">
        <p14:creationId xmlns:p14="http://schemas.microsoft.com/office/powerpoint/2010/main" val="388397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83FE3-D00C-4C08-A3F9-794B04F077BA}" type="datetimeFigureOut">
              <a:rPr lang="en-MY" smtClean="0"/>
              <a:t>15/10/2022</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2303B-E314-4360-B706-139CBC23050C}" type="slidenum">
              <a:rPr lang="en-MY" smtClean="0"/>
              <a:t>‹#›</a:t>
            </a:fld>
            <a:endParaRPr lang="en-MY"/>
          </a:p>
        </p:txBody>
      </p:sp>
    </p:spTree>
    <p:extLst>
      <p:ext uri="{BB962C8B-B14F-4D97-AF65-F5344CB8AC3E}">
        <p14:creationId xmlns:p14="http://schemas.microsoft.com/office/powerpoint/2010/main" val="2296737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ksjomo.org/" TargetMode="External"/><Relationship Id="rId2" Type="http://schemas.openxmlformats.org/officeDocument/2006/relationships/hyperlink" Target="https://jomoglobaldev.substack.com/publish"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4701" y="1272988"/>
            <a:ext cx="7572054" cy="1771964"/>
          </a:xfrm>
        </p:spPr>
        <p:txBody>
          <a:bodyPr>
            <a:noAutofit/>
          </a:bodyPr>
          <a:lstStyle/>
          <a:p>
            <a:br>
              <a:rPr lang="en-MY" dirty="0">
                <a:solidFill>
                  <a:srgbClr val="FF0000"/>
                </a:solidFill>
              </a:rPr>
            </a:br>
            <a:r>
              <a:rPr lang="en-MY" i="1" dirty="0">
                <a:solidFill>
                  <a:srgbClr val="FF0000"/>
                </a:solidFill>
                <a:latin typeface="Garamond" panose="02020404030301010803" pitchFamily="18" charset="0"/>
              </a:rPr>
              <a:t>Perfect Storm?</a:t>
            </a:r>
            <a:br>
              <a:rPr lang="en-US"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br>
            <a:r>
              <a:rPr lang="en-US" dirty="0">
                <a:latin typeface="Garamond" panose="02020404030301010803" pitchFamily="18" charset="0"/>
              </a:rPr>
              <a:t>War, Stagflation, Hunger</a:t>
            </a:r>
            <a:endParaRPr lang="en-MY" dirty="0">
              <a:solidFill>
                <a:srgbClr val="FF0000"/>
              </a:solidFill>
              <a:latin typeface="Garamond" panose="02020404030301010803" pitchFamily="18" charset="0"/>
            </a:endParaRPr>
          </a:p>
        </p:txBody>
      </p:sp>
      <p:sp>
        <p:nvSpPr>
          <p:cNvPr id="3" name="Subtitle 2"/>
          <p:cNvSpPr>
            <a:spLocks noGrp="1"/>
          </p:cNvSpPr>
          <p:nvPr>
            <p:ph type="subTitle" idx="1"/>
          </p:nvPr>
        </p:nvSpPr>
        <p:spPr>
          <a:xfrm>
            <a:off x="1524000" y="3944471"/>
            <a:ext cx="9144000" cy="2913529"/>
          </a:xfrm>
        </p:spPr>
        <p:txBody>
          <a:bodyPr>
            <a:normAutofit lnSpcReduction="10000"/>
          </a:bodyPr>
          <a:lstStyle/>
          <a:p>
            <a:pPr>
              <a:defRPr/>
            </a:pPr>
            <a:r>
              <a:rPr lang="ms-MY" sz="3200" i="1" dirty="0">
                <a:solidFill>
                  <a:schemeClr val="accent1"/>
                </a:solidFill>
                <a:latin typeface="Century Gothic" pitchFamily="34" charset="0"/>
                <a:cs typeface="Times New Roman" pitchFamily="18" charset="0"/>
              </a:rPr>
              <a:t>Jomo Kwame Sundaram</a:t>
            </a:r>
          </a:p>
          <a:p>
            <a:pPr>
              <a:defRPr/>
            </a:pPr>
            <a:r>
              <a:rPr lang="ms-MY" sz="3200" i="1" dirty="0">
                <a:solidFill>
                  <a:schemeClr val="accent1"/>
                </a:solidFill>
                <a:latin typeface="Century Gothic" pitchFamily="34" charset="0"/>
                <a:cs typeface="Times New Roman" pitchFamily="18" charset="0"/>
              </a:rPr>
              <a:t>Vienna</a:t>
            </a:r>
          </a:p>
          <a:p>
            <a:pPr>
              <a:defRPr/>
            </a:pPr>
            <a:r>
              <a:rPr lang="ms-MY" sz="3200" i="1" dirty="0">
                <a:solidFill>
                  <a:schemeClr val="accent1"/>
                </a:solidFill>
                <a:latin typeface="Century Gothic" pitchFamily="34" charset="0"/>
                <a:cs typeface="Times New Roman" pitchFamily="18" charset="0"/>
              </a:rPr>
              <a:t>20 October 2022</a:t>
            </a:r>
            <a:endParaRPr lang="ms-MY" sz="3200" dirty="0">
              <a:latin typeface="Times New Roman" pitchFamily="18" charset="0"/>
              <a:cs typeface="Times New Roman" pitchFamily="18" charset="0"/>
            </a:endParaRPr>
          </a:p>
          <a:p>
            <a:endParaRPr lang="en-MY" dirty="0"/>
          </a:p>
          <a:p>
            <a:pPr marL="342900" indent="-342900">
              <a:buFont typeface="Arial" panose="020B0604020202020204" pitchFamily="34" charset="0"/>
              <a:buChar char="•"/>
            </a:pPr>
            <a:r>
              <a:rPr lang="en-MY" dirty="0"/>
              <a:t>Thanks to Dr Werner Raza for very helpful suggestions.  </a:t>
            </a:r>
          </a:p>
          <a:p>
            <a:r>
              <a:rPr lang="en-MY" dirty="0"/>
              <a:t>But responsibility lies with Jomo alone.</a:t>
            </a:r>
          </a:p>
        </p:txBody>
      </p:sp>
    </p:spTree>
    <p:extLst>
      <p:ext uri="{BB962C8B-B14F-4D97-AF65-F5344CB8AC3E}">
        <p14:creationId xmlns:p14="http://schemas.microsoft.com/office/powerpoint/2010/main" val="836622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6988"/>
            <a:ext cx="12191999" cy="788988"/>
          </a:xfrm>
        </p:spPr>
        <p:txBody>
          <a:bodyPr>
            <a:noAutofit/>
          </a:bodyPr>
          <a:lstStyle/>
          <a:p>
            <a:pPr algn="ctr" eaLnBrk="1" hangingPunct="1">
              <a:defRPr/>
            </a:pPr>
            <a:r>
              <a:rPr lang="en-US" sz="6000" dirty="0">
                <a:latin typeface="Garamond" panose="02020404030301010803" pitchFamily="18" charset="0"/>
              </a:rPr>
              <a:t>Tropical agricultural prices, 1865-2015</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3578"/>
            <a:ext cx="12191999" cy="590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21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0" y="1"/>
            <a:ext cx="9144000" cy="821932"/>
          </a:xfrm>
        </p:spPr>
        <p:txBody>
          <a:bodyPr>
            <a:noAutofit/>
          </a:bodyPr>
          <a:lstStyle/>
          <a:p>
            <a:pPr algn="ctr">
              <a:defRPr/>
            </a:pPr>
            <a:r>
              <a:rPr lang="en-US" sz="6000" dirty="0">
                <a:solidFill>
                  <a:srgbClr val="FF0000"/>
                </a:solidFill>
                <a:latin typeface="Garamond" pitchFamily="18" charset="0"/>
              </a:rPr>
              <a:t>African</a:t>
            </a:r>
            <a:r>
              <a:rPr lang="en-US" sz="6000" dirty="0">
                <a:latin typeface="Garamond" pitchFamily="18" charset="0"/>
              </a:rPr>
              <a:t> terms of trade </a:t>
            </a:r>
            <a:r>
              <a:rPr lang="en-US" sz="6000" dirty="0">
                <a:solidFill>
                  <a:srgbClr val="FF0000"/>
                </a:solidFill>
                <a:latin typeface="Garamond" pitchFamily="18" charset="0"/>
              </a:rPr>
              <a:t>worse</a:t>
            </a:r>
          </a:p>
        </p:txBody>
      </p:sp>
      <p:sp>
        <p:nvSpPr>
          <p:cNvPr id="15363" name="Rectangle 5"/>
          <p:cNvSpPr>
            <a:spLocks noChangeArrowheads="1"/>
          </p:cNvSpPr>
          <p:nvPr/>
        </p:nvSpPr>
        <p:spPr bwMode="auto">
          <a:xfrm>
            <a:off x="3484563" y="6403976"/>
            <a:ext cx="52900" cy="276999"/>
          </a:xfrm>
          <a:prstGeom prst="rect">
            <a:avLst/>
          </a:prstGeom>
          <a:noFill/>
          <a:ln w="9525">
            <a:noFill/>
            <a:miter lim="800000"/>
            <a:headEnd/>
            <a:tailEnd/>
          </a:ln>
        </p:spPr>
        <p:txBody>
          <a:bodyPr wrap="none" lIns="0" tIns="0" rIns="0" bIns="0">
            <a:spAutoFit/>
          </a:bodyPr>
          <a:lstStyle/>
          <a:p>
            <a:r>
              <a:rPr lang="en-US">
                <a:solidFill>
                  <a:srgbClr val="000000"/>
                </a:solidFill>
              </a:rPr>
              <a:t> </a:t>
            </a:r>
            <a:endParaRPr lang="en-US" sz="3200"/>
          </a:p>
        </p:txBody>
      </p:sp>
      <p:pic>
        <p:nvPicPr>
          <p:cNvPr id="15364" name="Picture 6"/>
          <p:cNvPicPr>
            <a:picLocks noChangeAspect="1" noChangeArrowheads="1"/>
          </p:cNvPicPr>
          <p:nvPr/>
        </p:nvPicPr>
        <p:blipFill>
          <a:blip r:embed="rId3" cstate="print"/>
          <a:srcRect/>
          <a:stretch>
            <a:fillRect/>
          </a:stretch>
        </p:blipFill>
        <p:spPr bwMode="auto">
          <a:xfrm>
            <a:off x="-267128" y="821932"/>
            <a:ext cx="12459128" cy="677266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005C77-CE2F-00D5-D565-CD07290CA611}"/>
              </a:ext>
            </a:extLst>
          </p:cNvPr>
          <p:cNvSpPr>
            <a:spLocks noGrp="1"/>
          </p:cNvSpPr>
          <p:nvPr>
            <p:ph type="title"/>
          </p:nvPr>
        </p:nvSpPr>
        <p:spPr>
          <a:xfrm>
            <a:off x="0" y="0"/>
            <a:ext cx="12192000" cy="1484784"/>
          </a:xfrm>
        </p:spPr>
        <p:txBody>
          <a:bodyPr>
            <a:noAutofit/>
          </a:bodyPr>
          <a:lstStyle/>
          <a:p>
            <a:pPr algn="ctr"/>
            <a:r>
              <a:rPr lang="en-US" sz="5400" dirty="0">
                <a:latin typeface="Garamond" panose="02020404030301010803" pitchFamily="18" charset="0"/>
              </a:rPr>
              <a:t>Commodity </a:t>
            </a:r>
            <a:r>
              <a:rPr lang="en-US" sz="5400" dirty="0">
                <a:solidFill>
                  <a:srgbClr val="FF0000"/>
                </a:solidFill>
                <a:latin typeface="Garamond" panose="02020404030301010803" pitchFamily="18" charset="0"/>
              </a:rPr>
              <a:t>terms of trade worse </a:t>
            </a:r>
            <a:r>
              <a:rPr lang="en-US" sz="5400" dirty="0">
                <a:latin typeface="Garamond" panose="02020404030301010803" pitchFamily="18" charset="0"/>
              </a:rPr>
              <a:t>for most</a:t>
            </a:r>
            <a:br>
              <a:rPr lang="en-US" sz="5400" dirty="0">
                <a:latin typeface="Garamond" panose="02020404030301010803" pitchFamily="18" charset="0"/>
              </a:rPr>
            </a:br>
            <a:r>
              <a:rPr lang="en-US" sz="5400" dirty="0">
                <a:latin typeface="Garamond" panose="02020404030301010803" pitchFamily="18" charset="0"/>
              </a:rPr>
              <a:t>LMICs, with some levels close to 2012-14</a:t>
            </a:r>
          </a:p>
        </p:txBody>
      </p:sp>
      <p:graphicFrame>
        <p:nvGraphicFramePr>
          <p:cNvPr id="7" name="Content Placeholder 6">
            <a:extLst>
              <a:ext uri="{FF2B5EF4-FFF2-40B4-BE49-F238E27FC236}">
                <a16:creationId xmlns:a16="http://schemas.microsoft.com/office/drawing/2014/main" id="{32318ED1-17FF-53DF-78D0-BE79D7C2FC51}"/>
              </a:ext>
            </a:extLst>
          </p:cNvPr>
          <p:cNvGraphicFramePr>
            <a:graphicFrameLocks noGrp="1"/>
          </p:cNvGraphicFramePr>
          <p:nvPr>
            <p:ph idx="1"/>
          </p:nvPr>
        </p:nvGraphicFramePr>
        <p:xfrm>
          <a:off x="0" y="1245870"/>
          <a:ext cx="12192000" cy="5612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784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BCBC6-9E17-455E-93E7-1E61732538B4}"/>
              </a:ext>
            </a:extLst>
          </p:cNvPr>
          <p:cNvSpPr>
            <a:spLocks noGrp="1"/>
          </p:cNvSpPr>
          <p:nvPr>
            <p:ph idx="1"/>
          </p:nvPr>
        </p:nvSpPr>
        <p:spPr>
          <a:xfrm>
            <a:off x="735106" y="1066801"/>
            <a:ext cx="11456894" cy="5791200"/>
          </a:xfrm>
        </p:spPr>
        <p:txBody>
          <a:bodyPr>
            <a:normAutofit/>
          </a:bodyPr>
          <a:lstStyle/>
          <a:p>
            <a:r>
              <a:rPr lang="en-US" sz="4800" dirty="0">
                <a:latin typeface="Garamond" panose="02020404030301010803" pitchFamily="18" charset="0"/>
              </a:rPr>
              <a:t>Many </a:t>
            </a:r>
            <a:r>
              <a:rPr lang="en-US" sz="4800" dirty="0">
                <a:solidFill>
                  <a:srgbClr val="FF0000"/>
                </a:solidFill>
                <a:latin typeface="Garamond" panose="02020404030301010803" pitchFamily="18" charset="0"/>
              </a:rPr>
              <a:t>private sector </a:t>
            </a:r>
            <a:r>
              <a:rPr lang="en-US" sz="4800" dirty="0">
                <a:latin typeface="Garamond" panose="02020404030301010803" pitchFamily="18" charset="0"/>
              </a:rPr>
              <a:t>initiatives, progress need 	government encouragement, regulation</a:t>
            </a:r>
          </a:p>
          <a:p>
            <a:r>
              <a:rPr lang="en-US" sz="4800" dirty="0">
                <a:solidFill>
                  <a:srgbClr val="FF0000"/>
                </a:solidFill>
                <a:latin typeface="Garamond" panose="02020404030301010803" pitchFamily="18" charset="0"/>
              </a:rPr>
              <a:t>Improve infrastructure</a:t>
            </a:r>
            <a:r>
              <a:rPr lang="en-US" sz="4800" dirty="0">
                <a:latin typeface="Garamond" panose="02020404030301010803" pitchFamily="18" charset="0"/>
              </a:rPr>
              <a:t>, other efforts to 	reduce food losses, improve </a:t>
            </a:r>
            <a:r>
              <a:rPr lang="en-US" sz="4800" dirty="0">
                <a:solidFill>
                  <a:srgbClr val="FF0000"/>
                </a:solidFill>
                <a:latin typeface="Garamond" panose="02020404030301010803" pitchFamily="18" charset="0"/>
              </a:rPr>
              <a:t>food safety</a:t>
            </a:r>
            <a:r>
              <a:rPr lang="en-US" sz="4800" dirty="0">
                <a:latin typeface="Garamond" panose="02020404030301010803" pitchFamily="18" charset="0"/>
              </a:rPr>
              <a:t>  </a:t>
            </a:r>
          </a:p>
          <a:p>
            <a:r>
              <a:rPr lang="en-US" sz="4800" dirty="0">
                <a:solidFill>
                  <a:srgbClr val="FF0000"/>
                </a:solidFill>
                <a:latin typeface="Garamond" panose="02020404030301010803" pitchFamily="18" charset="0"/>
              </a:rPr>
              <a:t>Improve</a:t>
            </a:r>
            <a:r>
              <a:rPr lang="en-US" sz="4800" dirty="0">
                <a:latin typeface="Garamond" panose="02020404030301010803" pitchFamily="18" charset="0"/>
              </a:rPr>
              <a:t> farmers’ planting, harvest and post-	harvest practices</a:t>
            </a:r>
          </a:p>
          <a:p>
            <a:r>
              <a:rPr lang="en-US" sz="4800" dirty="0">
                <a:latin typeface="Garamond" panose="02020404030301010803" pitchFamily="18" charset="0"/>
              </a:rPr>
              <a:t>Public, especially </a:t>
            </a:r>
            <a:r>
              <a:rPr lang="en-US" sz="4800" dirty="0">
                <a:solidFill>
                  <a:srgbClr val="FF0000"/>
                </a:solidFill>
                <a:latin typeface="Garamond" panose="02020404030301010803" pitchFamily="18" charset="0"/>
              </a:rPr>
              <a:t>civil society campaigns</a:t>
            </a:r>
            <a:r>
              <a:rPr lang="en-US" sz="4800" dirty="0">
                <a:latin typeface="Garamond" panose="02020404030301010803" pitchFamily="18" charset="0"/>
              </a:rPr>
              <a:t> to 	</a:t>
            </a:r>
            <a:r>
              <a:rPr lang="en-US" sz="4800" dirty="0">
                <a:solidFill>
                  <a:srgbClr val="FF0000"/>
                </a:solidFill>
                <a:latin typeface="Garamond" panose="02020404030301010803" pitchFamily="18" charset="0"/>
              </a:rPr>
              <a:t>reduce food waste, malnutrition </a:t>
            </a:r>
          </a:p>
          <a:p>
            <a:endParaRPr lang="en-MY" dirty="0"/>
          </a:p>
        </p:txBody>
      </p:sp>
      <p:sp>
        <p:nvSpPr>
          <p:cNvPr id="4" name="Title 1">
            <a:extLst>
              <a:ext uri="{FF2B5EF4-FFF2-40B4-BE49-F238E27FC236}">
                <a16:creationId xmlns:a16="http://schemas.microsoft.com/office/drawing/2014/main" id="{5770EB00-3B26-B590-9E29-D573DA14DE52}"/>
              </a:ext>
            </a:extLst>
          </p:cNvPr>
          <p:cNvSpPr txBox="1">
            <a:spLocks/>
          </p:cNvSpPr>
          <p:nvPr/>
        </p:nvSpPr>
        <p:spPr>
          <a:xfrm>
            <a:off x="2104222" y="0"/>
            <a:ext cx="7667739" cy="1066801"/>
          </a:xfrm>
          <a:prstGeom prst="rect">
            <a:avLst/>
          </a:prstGeom>
          <a:solidFill>
            <a:schemeClr val="accent5">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latin typeface="Garamond" panose="02020404030301010803" pitchFamily="18" charset="0"/>
              </a:rPr>
              <a:t>Government initiatives</a:t>
            </a:r>
          </a:p>
        </p:txBody>
      </p:sp>
    </p:spTree>
    <p:extLst>
      <p:ext uri="{BB962C8B-B14F-4D97-AF65-F5344CB8AC3E}">
        <p14:creationId xmlns:p14="http://schemas.microsoft.com/office/powerpoint/2010/main" val="39147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52025-1FF1-45F8-981F-B5B62A4C3BF6}"/>
              </a:ext>
            </a:extLst>
          </p:cNvPr>
          <p:cNvSpPr>
            <a:spLocks noGrp="1"/>
          </p:cNvSpPr>
          <p:nvPr>
            <p:ph type="title"/>
          </p:nvPr>
        </p:nvSpPr>
        <p:spPr>
          <a:xfrm>
            <a:off x="0" y="32769"/>
            <a:ext cx="12192000" cy="944384"/>
          </a:xfrm>
        </p:spPr>
        <p:txBody>
          <a:bodyPr>
            <a:normAutofit/>
          </a:bodyPr>
          <a:lstStyle/>
          <a:p>
            <a:pPr algn="ctr"/>
            <a:r>
              <a:rPr lang="en-US" sz="6000" dirty="0">
                <a:latin typeface="Garamond" panose="02020404030301010803" pitchFamily="18" charset="0"/>
              </a:rPr>
              <a:t>Food production, supply, loss, waste</a:t>
            </a:r>
            <a:endParaRPr lang="en-MY" sz="6000" dirty="0">
              <a:latin typeface="Garamond" panose="02020404030301010803" pitchFamily="18" charset="0"/>
            </a:endParaRPr>
          </a:p>
        </p:txBody>
      </p:sp>
      <p:sp>
        <p:nvSpPr>
          <p:cNvPr id="3" name="Content Placeholder 2">
            <a:extLst>
              <a:ext uri="{FF2B5EF4-FFF2-40B4-BE49-F238E27FC236}">
                <a16:creationId xmlns:a16="http://schemas.microsoft.com/office/drawing/2014/main" id="{0D0AF5A4-9814-4652-A431-8473826C26C5}"/>
              </a:ext>
            </a:extLst>
          </p:cNvPr>
          <p:cNvSpPr>
            <a:spLocks noGrp="1"/>
          </p:cNvSpPr>
          <p:nvPr>
            <p:ph idx="1"/>
          </p:nvPr>
        </p:nvSpPr>
        <p:spPr>
          <a:xfrm>
            <a:off x="0" y="1124712"/>
            <a:ext cx="12192001" cy="5700518"/>
          </a:xfrm>
        </p:spPr>
        <p:txBody>
          <a:bodyPr>
            <a:noAutofit/>
          </a:bodyPr>
          <a:lstStyle/>
          <a:p>
            <a:pPr>
              <a:lnSpc>
                <a:spcPct val="110000"/>
              </a:lnSpc>
              <a:spcBef>
                <a:spcPts val="0"/>
              </a:spcBef>
            </a:pPr>
            <a:r>
              <a:rPr lang="en-US" sz="4800" dirty="0">
                <a:solidFill>
                  <a:srgbClr val="FF0000"/>
                </a:solidFill>
                <a:latin typeface="Garamond" panose="02020404030301010803" pitchFamily="18" charset="0"/>
              </a:rPr>
              <a:t>Sustainable agriculture = Agroecology</a:t>
            </a:r>
            <a:r>
              <a:rPr lang="en-US" sz="4800" dirty="0">
                <a:latin typeface="Garamond" panose="02020404030301010803" pitchFamily="18" charset="0"/>
              </a:rPr>
              <a:t>? Transition?</a:t>
            </a:r>
          </a:p>
          <a:p>
            <a:pPr>
              <a:lnSpc>
                <a:spcPct val="110000"/>
              </a:lnSpc>
              <a:spcBef>
                <a:spcPts val="0"/>
              </a:spcBef>
            </a:pPr>
            <a:r>
              <a:rPr lang="en-US" sz="4800" dirty="0">
                <a:latin typeface="Garamond" panose="02020404030301010803" pitchFamily="18" charset="0"/>
              </a:rPr>
              <a:t>Hunger associated with </a:t>
            </a:r>
            <a:r>
              <a:rPr lang="en-US" sz="4800" dirty="0">
                <a:solidFill>
                  <a:srgbClr val="FF0000"/>
                </a:solidFill>
                <a:latin typeface="Garamond" panose="02020404030301010803" pitchFamily="18" charset="0"/>
              </a:rPr>
              <a:t>inadequate</a:t>
            </a:r>
            <a:r>
              <a:rPr lang="en-US" sz="4800" dirty="0">
                <a:latin typeface="Garamond" panose="02020404030301010803" pitchFamily="18" charset="0"/>
              </a:rPr>
              <a:t> food </a:t>
            </a:r>
            <a:r>
              <a:rPr lang="en-US" sz="4800" dirty="0">
                <a:solidFill>
                  <a:srgbClr val="FF0000"/>
                </a:solidFill>
                <a:latin typeface="Garamond" panose="02020404030301010803" pitchFamily="18" charset="0"/>
              </a:rPr>
              <a:t>supply</a:t>
            </a:r>
          </a:p>
          <a:p>
            <a:pPr>
              <a:lnSpc>
                <a:spcPct val="110000"/>
              </a:lnSpc>
              <a:spcBef>
                <a:spcPts val="0"/>
              </a:spcBef>
            </a:pPr>
            <a:r>
              <a:rPr lang="en-US" sz="4800" dirty="0">
                <a:latin typeface="Garamond" panose="02020404030301010803" pitchFamily="18" charset="0"/>
              </a:rPr>
              <a:t>Inadequate food supply not due to inadequate 	food </a:t>
            </a:r>
            <a:r>
              <a:rPr lang="en-US" sz="4800" dirty="0">
                <a:solidFill>
                  <a:srgbClr val="FF0000"/>
                </a:solidFill>
                <a:latin typeface="Garamond" panose="02020404030301010803" pitchFamily="18" charset="0"/>
              </a:rPr>
              <a:t>production</a:t>
            </a:r>
            <a:r>
              <a:rPr lang="en-US" sz="4800" dirty="0">
                <a:latin typeface="Garamond" panose="02020404030301010803" pitchFamily="18" charset="0"/>
              </a:rPr>
              <a:t>, but means, emergencies</a:t>
            </a:r>
          </a:p>
          <a:p>
            <a:pPr>
              <a:lnSpc>
                <a:spcPct val="110000"/>
              </a:lnSpc>
              <a:spcBef>
                <a:spcPts val="0"/>
              </a:spcBef>
            </a:pPr>
            <a:r>
              <a:rPr lang="en-US" sz="4800" dirty="0">
                <a:latin typeface="Garamond" panose="02020404030301010803" pitchFamily="18" charset="0"/>
              </a:rPr>
              <a:t>Food </a:t>
            </a:r>
            <a:r>
              <a:rPr lang="en-US" sz="4800" dirty="0">
                <a:solidFill>
                  <a:srgbClr val="FF0000"/>
                </a:solidFill>
                <a:latin typeface="Garamond" panose="02020404030301010803" pitchFamily="18" charset="0"/>
              </a:rPr>
              <a:t>losses</a:t>
            </a:r>
            <a:r>
              <a:rPr lang="en-US" sz="4800" dirty="0">
                <a:latin typeface="Garamond" panose="02020404030301010803" pitchFamily="18" charset="0"/>
              </a:rPr>
              <a:t> during production, storage, transport </a:t>
            </a:r>
          </a:p>
          <a:p>
            <a:pPr>
              <a:lnSpc>
                <a:spcPct val="110000"/>
              </a:lnSpc>
              <a:spcBef>
                <a:spcPts val="0"/>
              </a:spcBef>
            </a:pPr>
            <a:r>
              <a:rPr lang="en-US" sz="4800" dirty="0">
                <a:latin typeface="Garamond" panose="02020404030301010803" pitchFamily="18" charset="0"/>
              </a:rPr>
              <a:t>Food </a:t>
            </a:r>
            <a:r>
              <a:rPr lang="en-US" sz="4800" dirty="0">
                <a:solidFill>
                  <a:srgbClr val="FF0000"/>
                </a:solidFill>
                <a:latin typeface="Garamond" panose="02020404030301010803" pitchFamily="18" charset="0"/>
              </a:rPr>
              <a:t>waste</a:t>
            </a:r>
            <a:r>
              <a:rPr lang="en-US" sz="4800" dirty="0">
                <a:latin typeface="Garamond" panose="02020404030301010803" pitchFamily="18" charset="0"/>
              </a:rPr>
              <a:t> in consumption, e.g., sale, preparation</a:t>
            </a:r>
          </a:p>
        </p:txBody>
      </p:sp>
    </p:spTree>
    <p:extLst>
      <p:ext uri="{BB962C8B-B14F-4D97-AF65-F5344CB8AC3E}">
        <p14:creationId xmlns:p14="http://schemas.microsoft.com/office/powerpoint/2010/main" val="217055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A105-B411-4CE5-8B55-7C99F2904BD9}"/>
              </a:ext>
            </a:extLst>
          </p:cNvPr>
          <p:cNvSpPr>
            <a:spLocks noGrp="1"/>
          </p:cNvSpPr>
          <p:nvPr>
            <p:ph type="title"/>
          </p:nvPr>
        </p:nvSpPr>
        <p:spPr>
          <a:xfrm>
            <a:off x="838200" y="1"/>
            <a:ext cx="10515600" cy="1066799"/>
          </a:xfrm>
        </p:spPr>
        <p:txBody>
          <a:bodyPr>
            <a:normAutofit/>
          </a:bodyPr>
          <a:lstStyle/>
          <a:p>
            <a:pPr algn="ctr"/>
            <a:r>
              <a:rPr lang="en-US" sz="6000" dirty="0">
                <a:latin typeface="Garamond" panose="02020404030301010803" pitchFamily="18" charset="0"/>
              </a:rPr>
              <a:t>Undernourishment</a:t>
            </a:r>
            <a:endParaRPr lang="en-MY" sz="6000" dirty="0">
              <a:latin typeface="Garamond" panose="02020404030301010803" pitchFamily="18" charset="0"/>
            </a:endParaRPr>
          </a:p>
        </p:txBody>
      </p:sp>
      <p:sp>
        <p:nvSpPr>
          <p:cNvPr id="3" name="Content Placeholder 2">
            <a:extLst>
              <a:ext uri="{FF2B5EF4-FFF2-40B4-BE49-F238E27FC236}">
                <a16:creationId xmlns:a16="http://schemas.microsoft.com/office/drawing/2014/main" id="{F41F0599-8167-4689-87B1-0EBF12EAA597}"/>
              </a:ext>
            </a:extLst>
          </p:cNvPr>
          <p:cNvSpPr>
            <a:spLocks noGrp="1"/>
          </p:cNvSpPr>
          <p:nvPr>
            <p:ph idx="1"/>
          </p:nvPr>
        </p:nvSpPr>
        <p:spPr>
          <a:xfrm>
            <a:off x="995081" y="855785"/>
            <a:ext cx="10985903" cy="6002215"/>
          </a:xfrm>
        </p:spPr>
        <p:txBody>
          <a:bodyPr>
            <a:noAutofit/>
          </a:bodyPr>
          <a:lstStyle/>
          <a:p>
            <a:r>
              <a:rPr lang="en-US" sz="4000" dirty="0">
                <a:solidFill>
                  <a:srgbClr val="FF0000"/>
                </a:solidFill>
                <a:latin typeface="Garamond" panose="02020404030301010803" pitchFamily="18" charset="0"/>
              </a:rPr>
              <a:t>Inadequate dietary energy</a:t>
            </a:r>
            <a:r>
              <a:rPr lang="en-US" sz="4000" dirty="0">
                <a:latin typeface="Garamond" panose="02020404030301010803" pitchFamily="18" charset="0"/>
              </a:rPr>
              <a:t> from macronutrients, 	measured as calories/joules, mainly from 	carbohydrates, usually cereals</a:t>
            </a:r>
          </a:p>
          <a:p>
            <a:r>
              <a:rPr lang="en-US" sz="4000" dirty="0">
                <a:solidFill>
                  <a:srgbClr val="FF0000"/>
                </a:solidFill>
                <a:latin typeface="Garamond" panose="02020404030301010803" pitchFamily="18" charset="0"/>
              </a:rPr>
              <a:t>Prevalence</a:t>
            </a:r>
            <a:r>
              <a:rPr lang="en-US" sz="4000" dirty="0">
                <a:latin typeface="Garamond" panose="02020404030301010803" pitchFamily="18" charset="0"/>
              </a:rPr>
              <a:t> of undernourishment (</a:t>
            </a:r>
            <a:r>
              <a:rPr lang="en-US" sz="4000" dirty="0">
                <a:solidFill>
                  <a:srgbClr val="FF0000"/>
                </a:solidFill>
                <a:latin typeface="Garamond" panose="02020404030301010803" pitchFamily="18" charset="0"/>
              </a:rPr>
              <a:t>%</a:t>
            </a:r>
            <a:r>
              <a:rPr lang="en-US" sz="4000" dirty="0">
                <a:latin typeface="Garamond" panose="02020404030301010803" pitchFamily="18" charset="0"/>
              </a:rPr>
              <a:t>): estimated 	undernourished (‘hungry’) share of population</a:t>
            </a:r>
          </a:p>
          <a:p>
            <a:r>
              <a:rPr lang="en-US" sz="4000" dirty="0">
                <a:solidFill>
                  <a:srgbClr val="FF0000"/>
                </a:solidFill>
                <a:latin typeface="Garamond" panose="02020404030301010803" pitchFamily="18" charset="0"/>
              </a:rPr>
              <a:t>Number</a:t>
            </a:r>
            <a:r>
              <a:rPr lang="en-US" sz="4000" dirty="0">
                <a:latin typeface="Garamond" panose="02020404030301010803" pitchFamily="18" charset="0"/>
              </a:rPr>
              <a:t> of undernourished: estimated	undernourished population</a:t>
            </a:r>
          </a:p>
          <a:p>
            <a:r>
              <a:rPr lang="en-US" sz="4000" dirty="0">
                <a:latin typeface="Garamond" panose="02020404030301010803" pitchFamily="18" charset="0"/>
              </a:rPr>
              <a:t>Generally </a:t>
            </a:r>
            <a:r>
              <a:rPr lang="en-US" sz="4000" dirty="0">
                <a:solidFill>
                  <a:srgbClr val="FF0000"/>
                </a:solidFill>
                <a:latin typeface="Garamond" panose="02020404030301010803" pitchFamily="18" charset="0"/>
              </a:rPr>
              <a:t>slow progress </a:t>
            </a:r>
            <a:r>
              <a:rPr lang="en-US" sz="4000" dirty="0">
                <a:latin typeface="Garamond" panose="02020404030301010803" pitchFamily="18" charset="0"/>
              </a:rPr>
              <a:t>compared to poverty 	although poverty measures mainly consider cost 	of food viz income, to avoid hunger</a:t>
            </a:r>
            <a:endParaRPr lang="en-MY" sz="4000" dirty="0">
              <a:latin typeface="Garamond" panose="02020404030301010803" pitchFamily="18" charset="0"/>
            </a:endParaRPr>
          </a:p>
        </p:txBody>
      </p:sp>
    </p:spTree>
    <p:extLst>
      <p:ext uri="{BB962C8B-B14F-4D97-AF65-F5344CB8AC3E}">
        <p14:creationId xmlns:p14="http://schemas.microsoft.com/office/powerpoint/2010/main" val="2441230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BAD2-A476-25F8-670B-BC29CFD88C9D}"/>
              </a:ext>
            </a:extLst>
          </p:cNvPr>
          <p:cNvSpPr>
            <a:spLocks noGrp="1"/>
          </p:cNvSpPr>
          <p:nvPr>
            <p:ph type="title"/>
          </p:nvPr>
        </p:nvSpPr>
        <p:spPr>
          <a:xfrm>
            <a:off x="0" y="2"/>
            <a:ext cx="12192000" cy="832206"/>
          </a:xfrm>
        </p:spPr>
        <p:txBody>
          <a:bodyPr>
            <a:noAutofit/>
          </a:bodyPr>
          <a:lstStyle/>
          <a:p>
            <a:pPr algn="ctr"/>
            <a:r>
              <a:rPr lang="en-US" sz="5000" dirty="0">
                <a:effectLst/>
                <a:latin typeface="Garamond" panose="02020404030301010803" pitchFamily="18" charset="0"/>
                <a:ea typeface="Calibri" panose="020F0502020204030204" pitchFamily="34" charset="0"/>
                <a:cs typeface="Times New Roman" panose="02020603050405020304" pitchFamily="18" charset="0"/>
              </a:rPr>
              <a:t>Impact of Ukraine crisis on global food security</a:t>
            </a:r>
            <a:endParaRPr lang="en-US" sz="5000" dirty="0"/>
          </a:p>
        </p:txBody>
      </p:sp>
      <p:sp>
        <p:nvSpPr>
          <p:cNvPr id="3" name="Content Placeholder 2">
            <a:extLst>
              <a:ext uri="{FF2B5EF4-FFF2-40B4-BE49-F238E27FC236}">
                <a16:creationId xmlns:a16="http://schemas.microsoft.com/office/drawing/2014/main" id="{38D1C8A9-44E6-93F2-9785-3D5BCE3977BB}"/>
              </a:ext>
            </a:extLst>
          </p:cNvPr>
          <p:cNvSpPr>
            <a:spLocks noGrp="1"/>
          </p:cNvSpPr>
          <p:nvPr>
            <p:ph idx="1"/>
          </p:nvPr>
        </p:nvSpPr>
        <p:spPr>
          <a:xfrm>
            <a:off x="0" y="1047964"/>
            <a:ext cx="12191999" cy="5810034"/>
          </a:xfrm>
        </p:spPr>
        <p:txBody>
          <a:bodyPr>
            <a:normAutofit/>
          </a:bodyPr>
          <a:lstStyle/>
          <a:p>
            <a:pPr marL="0" marR="0">
              <a:lnSpc>
                <a:spcPct val="100000"/>
              </a:lnSpc>
              <a:spcBef>
                <a:spcPts val="0"/>
              </a:spcBef>
              <a:spcAft>
                <a:spcPts val="0"/>
              </a:spcAft>
            </a:pPr>
            <a:r>
              <a:rPr lang="en-US" sz="4000" i="1" dirty="0">
                <a:effectLst/>
                <a:latin typeface="Garamond" panose="02020404030301010803" pitchFamily="18" charset="0"/>
                <a:ea typeface="Calibri" panose="020F0502020204030204" pitchFamily="34" charset="0"/>
                <a:cs typeface="Times New Roman" panose="02020603050405020304" pitchFamily="18" charset="0"/>
              </a:rPr>
              <a:t>Vicious cycles of climate change, conflict, poverty, food insecurity 	leaving millions very vulnerable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effectLst/>
                <a:latin typeface="Garamond" panose="02020404030301010803" pitchFamily="18" charset="0"/>
                <a:ea typeface="Calibri" panose="020F0502020204030204" pitchFamily="34" charset="0"/>
                <a:cs typeface="Times New Roman" panose="02020603050405020304" pitchFamily="18" charset="0"/>
              </a:rPr>
              <a:t>Food production, import vulnerabilities and rigidities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effectLst/>
                <a:latin typeface="Garamond" panose="02020404030301010803" pitchFamily="18" charset="0"/>
                <a:ea typeface="Calibri" panose="020F0502020204030204" pitchFamily="34" charset="0"/>
                <a:cs typeface="Times New Roman" panose="02020603050405020304" pitchFamily="18" charset="0"/>
              </a:rPr>
              <a:t>Declining international solidarity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effectLst/>
                <a:latin typeface="Garamond" panose="02020404030301010803" pitchFamily="18" charset="0"/>
                <a:ea typeface="Calibri" panose="020F0502020204030204" pitchFamily="34" charset="0"/>
                <a:cs typeface="Times New Roman" panose="02020603050405020304" pitchFamily="18" charset="0"/>
              </a:rPr>
              <a:t>Climate-induced supply strains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latin typeface="Garamond" panose="02020404030301010803" pitchFamily="18" charset="0"/>
                <a:ea typeface="Calibri" panose="020F0502020204030204" pitchFamily="34" charset="0"/>
                <a:cs typeface="Times New Roman" panose="02020603050405020304" pitchFamily="18" charset="0"/>
              </a:rPr>
              <a:t>G</a:t>
            </a:r>
            <a:r>
              <a:rPr lang="en-US" sz="4000" dirty="0">
                <a:effectLst/>
                <a:latin typeface="Garamond" panose="02020404030301010803" pitchFamily="18" charset="0"/>
                <a:ea typeface="Calibri" panose="020F0502020204030204" pitchFamily="34" charset="0"/>
                <a:cs typeface="Times New Roman" panose="02020603050405020304" pitchFamily="18" charset="0"/>
              </a:rPr>
              <a:t>rain hoarding, commodity speculation </a:t>
            </a:r>
            <a:r>
              <a:rPr lang="en-US" sz="4000" dirty="0">
                <a:effectLst/>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a:t>
            </a:r>
            <a:r>
              <a:rPr lang="en-US" sz="4000" dirty="0">
                <a:effectLst/>
                <a:latin typeface="Garamond" panose="02020404030301010803" pitchFamily="18" charset="0"/>
                <a:ea typeface="Calibri" panose="020F0502020204030204" pitchFamily="34" charset="0"/>
                <a:cs typeface="Times New Roman" panose="02020603050405020304" pitchFamily="18" charset="0"/>
              </a:rPr>
              <a:t> price crisis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effectLst/>
                <a:latin typeface="Garamond" panose="02020404030301010803" pitchFamily="18" charset="0"/>
                <a:ea typeface="Calibri" panose="020F0502020204030204" pitchFamily="34" charset="0"/>
                <a:cs typeface="Times New Roman" panose="02020603050405020304" pitchFamily="18" charset="0"/>
              </a:rPr>
              <a:t>Identified after 2007-8 food price crisis, but unaddressed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4000" dirty="0">
                <a:effectLst/>
                <a:latin typeface="Garamond" panose="02020404030301010803" pitchFamily="18" charset="0"/>
                <a:ea typeface="Calibri" panose="020F0502020204030204" pitchFamily="34" charset="0"/>
                <a:cs typeface="Times New Roman" panose="02020603050405020304" pitchFamily="18" charset="0"/>
              </a:rPr>
              <a:t>Careful: opportunistic and shortsighted responses to crisis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4000" dirty="0">
                <a:effectLst/>
                <a:latin typeface="Garamond" panose="02020404030301010803" pitchFamily="18" charset="0"/>
                <a:ea typeface="Calibri" panose="020F0502020204030204" pitchFamily="34" charset="0"/>
                <a:cs typeface="Times New Roman" panose="02020603050405020304" pitchFamily="18" charset="0"/>
              </a:rPr>
              <a:t>	e.g., backsliding on food system reform commitments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028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1753-A2CA-5FFB-0F82-26DF863E14DD}"/>
              </a:ext>
            </a:extLst>
          </p:cNvPr>
          <p:cNvSpPr>
            <a:spLocks noGrp="1"/>
          </p:cNvSpPr>
          <p:nvPr>
            <p:ph type="title"/>
          </p:nvPr>
        </p:nvSpPr>
        <p:spPr>
          <a:xfrm>
            <a:off x="1981200" y="0"/>
            <a:ext cx="8229600" cy="836712"/>
          </a:xfrm>
        </p:spPr>
        <p:txBody>
          <a:bodyPr>
            <a:noAutofit/>
          </a:bodyPr>
          <a:lstStyle/>
          <a:p>
            <a:pPr algn="ctr"/>
            <a:r>
              <a:rPr lang="en-US" sz="6000" dirty="0">
                <a:latin typeface="Garamond" panose="02020404030301010803" pitchFamily="18" charset="0"/>
              </a:rPr>
              <a:t>Stagflation drivers</a:t>
            </a:r>
          </a:p>
        </p:txBody>
      </p:sp>
      <p:sp>
        <p:nvSpPr>
          <p:cNvPr id="3" name="Content Placeholder 2">
            <a:extLst>
              <a:ext uri="{FF2B5EF4-FFF2-40B4-BE49-F238E27FC236}">
                <a16:creationId xmlns:a16="http://schemas.microsoft.com/office/drawing/2014/main" id="{D02786A8-8898-BE98-06E6-1FDACD94218D}"/>
              </a:ext>
            </a:extLst>
          </p:cNvPr>
          <p:cNvSpPr>
            <a:spLocks noGrp="1"/>
          </p:cNvSpPr>
          <p:nvPr>
            <p:ph idx="1"/>
          </p:nvPr>
        </p:nvSpPr>
        <p:spPr>
          <a:xfrm>
            <a:off x="1304818" y="986318"/>
            <a:ext cx="10887181" cy="5871681"/>
          </a:xfrm>
        </p:spPr>
        <p:txBody>
          <a:bodyPr>
            <a:normAutofit fontScale="47500" lnSpcReduction="20000"/>
          </a:bodyPr>
          <a:lstStyle/>
          <a:p>
            <a:pPr>
              <a:lnSpc>
                <a:spcPct val="120000"/>
              </a:lnSpc>
              <a:spcBef>
                <a:spcPts val="0"/>
              </a:spcBef>
            </a:pPr>
            <a:r>
              <a:rPr lang="en-US" sz="8400" dirty="0">
                <a:latin typeface="Garamond" panose="02020404030301010803" pitchFamily="18" charset="0"/>
              </a:rPr>
              <a:t>Global financial crisis </a:t>
            </a:r>
            <a:r>
              <a:rPr lang="en-US" sz="8400" dirty="0">
                <a:latin typeface="Garamond" panose="02020404030301010803" pitchFamily="18" charset="0"/>
                <a:sym typeface="Wingdings" panose="05000000000000000000" pitchFamily="2" charset="2"/>
              </a:rPr>
              <a:t> Great Recession </a:t>
            </a:r>
          </a:p>
          <a:p>
            <a:pPr marL="0" indent="0">
              <a:lnSpc>
                <a:spcPct val="120000"/>
              </a:lnSpc>
              <a:spcBef>
                <a:spcPts val="0"/>
              </a:spcBef>
              <a:buNone/>
            </a:pPr>
            <a:r>
              <a:rPr lang="en-US" sz="8400" dirty="0">
                <a:latin typeface="Garamond" panose="02020404030301010803" pitchFamily="18" charset="0"/>
                <a:sym typeface="Wingdings" panose="05000000000000000000" pitchFamily="2" charset="2"/>
              </a:rPr>
              <a:t>	 ‘unconventional’ </a:t>
            </a:r>
            <a:r>
              <a:rPr lang="en-US" sz="8400" dirty="0">
                <a:solidFill>
                  <a:srgbClr val="FF0000"/>
                </a:solidFill>
                <a:latin typeface="Garamond" panose="02020404030301010803" pitchFamily="18" charset="0"/>
                <a:sym typeface="Wingdings" panose="05000000000000000000" pitchFamily="2" charset="2"/>
              </a:rPr>
              <a:t>QE </a:t>
            </a:r>
            <a:r>
              <a:rPr lang="en-US" sz="8400" dirty="0">
                <a:latin typeface="Garamond" panose="02020404030301010803" pitchFamily="18" charset="0"/>
                <a:sym typeface="Wingdings" panose="05000000000000000000" pitchFamily="2" charset="2"/>
              </a:rPr>
              <a:t>+ fiscal austerity</a:t>
            </a:r>
          </a:p>
          <a:p>
            <a:pPr>
              <a:lnSpc>
                <a:spcPct val="120000"/>
              </a:lnSpc>
              <a:spcBef>
                <a:spcPts val="0"/>
              </a:spcBef>
            </a:pPr>
            <a:r>
              <a:rPr lang="en-US" sz="8400" dirty="0">
                <a:solidFill>
                  <a:srgbClr val="FF0000"/>
                </a:solidFill>
                <a:latin typeface="Garamond" panose="02020404030301010803" pitchFamily="18" charset="0"/>
                <a:sym typeface="Wingdings" panose="05000000000000000000" pitchFamily="2" charset="2"/>
              </a:rPr>
              <a:t>2014 commodity </a:t>
            </a:r>
            <a:r>
              <a:rPr lang="en-US" sz="8400" dirty="0">
                <a:latin typeface="Garamond" panose="02020404030301010803" pitchFamily="18" charset="0"/>
                <a:sym typeface="Wingdings" panose="05000000000000000000" pitchFamily="2" charset="2"/>
              </a:rPr>
              <a:t>prices collapse</a:t>
            </a:r>
          </a:p>
          <a:p>
            <a:pPr>
              <a:lnSpc>
                <a:spcPct val="120000"/>
              </a:lnSpc>
              <a:spcBef>
                <a:spcPts val="0"/>
              </a:spcBef>
            </a:pPr>
            <a:r>
              <a:rPr lang="en-US" sz="8400" dirty="0">
                <a:solidFill>
                  <a:srgbClr val="FF0000"/>
                </a:solidFill>
                <a:latin typeface="Garamond" panose="02020404030301010803" pitchFamily="18" charset="0"/>
                <a:sym typeface="Wingdings" panose="05000000000000000000" pitchFamily="2" charset="2"/>
              </a:rPr>
              <a:t>C19, war, sanctions  supply-side disruptions</a:t>
            </a:r>
          </a:p>
          <a:p>
            <a:pPr>
              <a:lnSpc>
                <a:spcPct val="120000"/>
              </a:lnSpc>
              <a:spcBef>
                <a:spcPts val="0"/>
              </a:spcBef>
            </a:pPr>
            <a:r>
              <a:rPr lang="en-US" sz="8400" dirty="0">
                <a:solidFill>
                  <a:srgbClr val="FF0000"/>
                </a:solidFill>
                <a:latin typeface="Garamond" panose="02020404030301010803" pitchFamily="18" charset="0"/>
                <a:sym typeface="Wingdings" panose="05000000000000000000" pitchFamily="2" charset="2"/>
              </a:rPr>
              <a:t>Supply-side</a:t>
            </a:r>
            <a:r>
              <a:rPr lang="en-US" sz="8400" dirty="0">
                <a:latin typeface="Garamond" panose="02020404030301010803" pitchFamily="18" charset="0"/>
                <a:sym typeface="Wingdings" panose="05000000000000000000" pitchFamily="2" charset="2"/>
              </a:rPr>
              <a:t> ‘</a:t>
            </a:r>
            <a:r>
              <a:rPr lang="en-US" sz="8400" dirty="0">
                <a:solidFill>
                  <a:srgbClr val="FF0000"/>
                </a:solidFill>
                <a:latin typeface="Garamond" panose="02020404030301010803" pitchFamily="18" charset="0"/>
                <a:sym typeface="Wingdings" panose="05000000000000000000" pitchFamily="2" charset="2"/>
              </a:rPr>
              <a:t>cost-push</a:t>
            </a:r>
            <a:r>
              <a:rPr lang="en-US" sz="8400" dirty="0">
                <a:latin typeface="Garamond" panose="02020404030301010803" pitchFamily="18" charset="0"/>
                <a:sym typeface="Wingdings" panose="05000000000000000000" pitchFamily="2" charset="2"/>
              </a:rPr>
              <a:t>’ </a:t>
            </a:r>
            <a:r>
              <a:rPr lang="en-US" sz="8400" dirty="0">
                <a:solidFill>
                  <a:srgbClr val="FF0000"/>
                </a:solidFill>
                <a:latin typeface="Garamond" panose="02020404030301010803" pitchFamily="18" charset="0"/>
                <a:sym typeface="Wingdings" panose="05000000000000000000" pitchFamily="2" charset="2"/>
              </a:rPr>
              <a:t>inflation </a:t>
            </a:r>
          </a:p>
          <a:p>
            <a:pPr>
              <a:lnSpc>
                <a:spcPct val="120000"/>
              </a:lnSpc>
              <a:spcBef>
                <a:spcPts val="0"/>
              </a:spcBef>
            </a:pPr>
            <a:r>
              <a:rPr lang="en-US" sz="8400" dirty="0">
                <a:latin typeface="Garamond" panose="02020404030301010803" pitchFamily="18" charset="0"/>
                <a:ea typeface="Calibri" panose="020F0502020204030204" pitchFamily="34" charset="0"/>
                <a:cs typeface="Times New Roman" panose="02020603050405020304" pitchFamily="18" charset="0"/>
              </a:rPr>
              <a:t>Also: ‘global warming’ effects worse in </a:t>
            </a:r>
            <a:r>
              <a:rPr lang="en-US" sz="840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tropics</a:t>
            </a:r>
          </a:p>
          <a:p>
            <a:pPr>
              <a:lnSpc>
                <a:spcPct val="120000"/>
              </a:lnSpc>
              <a:spcBef>
                <a:spcPts val="0"/>
              </a:spcBef>
            </a:pPr>
            <a:r>
              <a:rPr lang="en-US" sz="8400" dirty="0">
                <a:latin typeface="Garamond" panose="02020404030301010803" pitchFamily="18" charset="0"/>
                <a:sym typeface="Wingdings" panose="05000000000000000000" pitchFamily="2" charset="2"/>
              </a:rPr>
              <a:t>Raising interest rates  economic </a:t>
            </a:r>
            <a:r>
              <a:rPr lang="en-US" sz="8400" dirty="0">
                <a:solidFill>
                  <a:srgbClr val="FF0000"/>
                </a:solidFill>
                <a:latin typeface="Garamond" panose="02020404030301010803" pitchFamily="18" charset="0"/>
                <a:sym typeface="Wingdings" panose="05000000000000000000" pitchFamily="2" charset="2"/>
              </a:rPr>
              <a:t>stagnation</a:t>
            </a:r>
          </a:p>
          <a:p>
            <a:pPr>
              <a:lnSpc>
                <a:spcPct val="120000"/>
              </a:lnSpc>
              <a:spcBef>
                <a:spcPts val="0"/>
              </a:spcBef>
            </a:pPr>
            <a:r>
              <a:rPr lang="en-US" sz="8400" dirty="0">
                <a:latin typeface="Garamond" panose="02020404030301010803" pitchFamily="18" charset="0"/>
                <a:sym typeface="Wingdings" panose="05000000000000000000" pitchFamily="2" charset="2"/>
              </a:rPr>
              <a:t>Interest rate hikes </a:t>
            </a:r>
            <a:r>
              <a:rPr lang="en-US" sz="8400" dirty="0">
                <a:solidFill>
                  <a:srgbClr val="FF0000"/>
                </a:solidFill>
                <a:latin typeface="Garamond" panose="02020404030301010803" pitchFamily="18" charset="0"/>
                <a:sym typeface="Wingdings" panose="05000000000000000000" pitchFamily="2" charset="2"/>
              </a:rPr>
              <a:t>deliberate</a:t>
            </a:r>
            <a:r>
              <a:rPr lang="en-US" sz="8400" dirty="0">
                <a:latin typeface="Garamond" panose="02020404030301010803" pitchFamily="18" charset="0"/>
                <a:sym typeface="Wingdings" panose="05000000000000000000" pitchFamily="2" charset="2"/>
              </a:rPr>
              <a:t> in 1980, 2022</a:t>
            </a:r>
          </a:p>
          <a:p>
            <a:pPr>
              <a:lnSpc>
                <a:spcPct val="120000"/>
              </a:lnSpc>
              <a:spcBef>
                <a:spcPts val="0"/>
              </a:spcBef>
            </a:pPr>
            <a:r>
              <a:rPr lang="en-US" sz="8400" dirty="0">
                <a:latin typeface="Garamond" panose="02020404030301010803" pitchFamily="18" charset="0"/>
                <a:sym typeface="Wingdings" panose="05000000000000000000" pitchFamily="2" charset="2"/>
              </a:rPr>
              <a:t>1980 ended stagflation, but </a:t>
            </a:r>
            <a:r>
              <a:rPr lang="en-US" sz="8400" dirty="0">
                <a:solidFill>
                  <a:srgbClr val="FF0000"/>
                </a:solidFill>
                <a:latin typeface="Garamond" panose="02020404030301010803" pitchFamily="18" charset="0"/>
                <a:sym typeface="Wingdings" panose="05000000000000000000" pitchFamily="2" charset="2"/>
              </a:rPr>
              <a:t>2022 worsens </a:t>
            </a:r>
            <a:r>
              <a:rPr lang="en-US" sz="8400" dirty="0">
                <a:latin typeface="Garamond" panose="02020404030301010803" pitchFamily="18" charset="0"/>
                <a:sym typeface="Wingdings" panose="05000000000000000000" pitchFamily="2" charset="2"/>
              </a:rPr>
              <a:t>it</a:t>
            </a:r>
          </a:p>
          <a:p>
            <a:pPr marL="0" indent="0">
              <a:buNone/>
            </a:pPr>
            <a:endParaRPr lang="en-US" sz="4000" dirty="0">
              <a:latin typeface="Garamond" panose="02020404030301010803" pitchFamily="18" charset="0"/>
            </a:endParaRPr>
          </a:p>
          <a:p>
            <a:pPr marL="0" indent="0">
              <a:buNone/>
            </a:pPr>
            <a:endParaRPr lang="en-US" sz="4000" dirty="0">
              <a:latin typeface="Garamond" panose="02020404030301010803" pitchFamily="18" charset="0"/>
            </a:endParaRPr>
          </a:p>
        </p:txBody>
      </p:sp>
    </p:spTree>
    <p:extLst>
      <p:ext uri="{BB962C8B-B14F-4D97-AF65-F5344CB8AC3E}">
        <p14:creationId xmlns:p14="http://schemas.microsoft.com/office/powerpoint/2010/main" val="3515077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2F130837-ECCF-9CC0-38A6-5BA0951BE3A4}"/>
              </a:ext>
            </a:extLst>
          </p:cNvPr>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D64A0DE-07E6-4090-AC68-09740C32F87B}" type="slidenum">
              <a:rPr lang="en-US" altLang="en-US" sz="1400"/>
              <a:pPr algn="r" eaLnBrk="1" hangingPunct="1"/>
              <a:t>18</a:t>
            </a:fld>
            <a:endParaRPr lang="en-US" altLang="en-US" sz="1400"/>
          </a:p>
        </p:txBody>
      </p:sp>
      <p:sp>
        <p:nvSpPr>
          <p:cNvPr id="12291" name="Rectangle 2">
            <a:extLst>
              <a:ext uri="{FF2B5EF4-FFF2-40B4-BE49-F238E27FC236}">
                <a16:creationId xmlns:a16="http://schemas.microsoft.com/office/drawing/2014/main" id="{A106C7B3-47D0-E590-D150-1B1546800788}"/>
              </a:ext>
            </a:extLst>
          </p:cNvPr>
          <p:cNvSpPr>
            <a:spLocks noGrp="1" noChangeArrowheads="1"/>
          </p:cNvSpPr>
          <p:nvPr>
            <p:ph type="title" idx="4294967295"/>
          </p:nvPr>
        </p:nvSpPr>
        <p:spPr>
          <a:xfrm>
            <a:off x="0" y="0"/>
            <a:ext cx="12192000" cy="1140431"/>
          </a:xfrm>
        </p:spPr>
        <p:txBody>
          <a:bodyPr>
            <a:noAutofit/>
          </a:bodyPr>
          <a:lstStyle/>
          <a:p>
            <a:pPr algn="ctr" eaLnBrk="1" hangingPunct="1">
              <a:lnSpc>
                <a:spcPct val="80000"/>
              </a:lnSpc>
            </a:pPr>
            <a:r>
              <a:rPr lang="en-US" altLang="en-US" sz="6000" dirty="0">
                <a:latin typeface="Garamond" panose="02020404030301010803" pitchFamily="18" charset="0"/>
              </a:rPr>
              <a:t>Macroeconomic policy constraints</a:t>
            </a:r>
          </a:p>
        </p:txBody>
      </p:sp>
      <p:sp>
        <p:nvSpPr>
          <p:cNvPr id="12292" name="Rectangle 3">
            <a:extLst>
              <a:ext uri="{FF2B5EF4-FFF2-40B4-BE49-F238E27FC236}">
                <a16:creationId xmlns:a16="http://schemas.microsoft.com/office/drawing/2014/main" id="{19E42834-FBA3-79A9-08D3-6744FF90C058}"/>
              </a:ext>
            </a:extLst>
          </p:cNvPr>
          <p:cNvSpPr>
            <a:spLocks noGrp="1" noChangeArrowheads="1"/>
          </p:cNvSpPr>
          <p:nvPr>
            <p:ph type="body" idx="4294967295"/>
          </p:nvPr>
        </p:nvSpPr>
        <p:spPr>
          <a:xfrm>
            <a:off x="924674" y="1140430"/>
            <a:ext cx="10417581" cy="5717569"/>
          </a:xfrm>
        </p:spPr>
        <p:txBody>
          <a:bodyPr>
            <a:noAutofit/>
          </a:bodyPr>
          <a:lstStyle/>
          <a:p>
            <a:pPr>
              <a:spcBef>
                <a:spcPts val="0"/>
              </a:spcBef>
            </a:pPr>
            <a:r>
              <a:rPr lang="en-US" altLang="en-US" sz="4800" i="1" dirty="0">
                <a:solidFill>
                  <a:srgbClr val="FF0000"/>
                </a:solidFill>
                <a:latin typeface="Garamond" panose="02020404030301010803" pitchFamily="18" charset="0"/>
              </a:rPr>
              <a:t>Monetary policy less effective</a:t>
            </a:r>
            <a:r>
              <a:rPr lang="en-US" altLang="en-US" sz="4800" dirty="0">
                <a:latin typeface="Garamond" panose="02020404030301010803" pitchFamily="18" charset="0"/>
              </a:rPr>
              <a:t>, worse with	 	independent central banks</a:t>
            </a:r>
          </a:p>
          <a:p>
            <a:pPr>
              <a:spcBef>
                <a:spcPts val="0"/>
              </a:spcBef>
            </a:pPr>
            <a:r>
              <a:rPr lang="en-US" altLang="en-US" sz="4800" dirty="0">
                <a:latin typeface="Garamond" panose="02020404030301010803" pitchFamily="18" charset="0"/>
              </a:rPr>
              <a:t>Imposed </a:t>
            </a:r>
            <a:r>
              <a:rPr lang="en-US" altLang="en-US" sz="4800" i="1" dirty="0">
                <a:solidFill>
                  <a:srgbClr val="FF0000"/>
                </a:solidFill>
                <a:latin typeface="Garamond" panose="02020404030301010803" pitchFamily="18" charset="0"/>
              </a:rPr>
              <a:t>fiscal requirements</a:t>
            </a:r>
            <a:r>
              <a:rPr lang="en-US" altLang="en-US" sz="4800" dirty="0">
                <a:latin typeface="Garamond" panose="02020404030301010803" pitchFamily="18" charset="0"/>
              </a:rPr>
              <a:t> for stimulus, 	worse with independent fiscal authority</a:t>
            </a:r>
          </a:p>
          <a:p>
            <a:pPr>
              <a:spcBef>
                <a:spcPts val="0"/>
              </a:spcBef>
            </a:pPr>
            <a:r>
              <a:rPr lang="en-US" altLang="en-US" sz="4800" dirty="0">
                <a:latin typeface="Garamond" panose="02020404030301010803" pitchFamily="18" charset="0"/>
              </a:rPr>
              <a:t>Policy -- especially </a:t>
            </a:r>
            <a:r>
              <a:rPr lang="en-US" altLang="en-US" sz="4800" i="1" dirty="0">
                <a:solidFill>
                  <a:srgbClr val="FF0000"/>
                </a:solidFill>
                <a:latin typeface="Garamond" panose="02020404030301010803" pitchFamily="18" charset="0"/>
              </a:rPr>
              <a:t>fiscal </a:t>
            </a:r>
            <a:r>
              <a:rPr lang="en-US" altLang="en-US" sz="4800" dirty="0">
                <a:latin typeface="Garamond" panose="02020404030301010803" pitchFamily="18" charset="0"/>
              </a:rPr>
              <a:t>– </a:t>
            </a:r>
            <a:r>
              <a:rPr lang="en-US" altLang="en-US" sz="4800" i="1" dirty="0">
                <a:solidFill>
                  <a:srgbClr val="FF0000"/>
                </a:solidFill>
                <a:latin typeface="Garamond" panose="02020404030301010803" pitchFamily="18" charset="0"/>
              </a:rPr>
              <a:t>space constrained</a:t>
            </a:r>
          </a:p>
          <a:p>
            <a:pPr>
              <a:spcBef>
                <a:spcPts val="0"/>
              </a:spcBef>
            </a:pPr>
            <a:r>
              <a:rPr lang="en-US" altLang="en-US" sz="4800" dirty="0">
                <a:latin typeface="Garamond" panose="02020404030301010803" pitchFamily="18" charset="0"/>
              </a:rPr>
              <a:t>Systemic </a:t>
            </a:r>
            <a:r>
              <a:rPr lang="en-US" altLang="en-US" sz="4800" i="1" dirty="0">
                <a:solidFill>
                  <a:srgbClr val="FF0000"/>
                </a:solidFill>
                <a:latin typeface="Garamond" panose="02020404030301010803" pitchFamily="18" charset="0"/>
              </a:rPr>
              <a:t>pro-cyclicality v </a:t>
            </a:r>
            <a:r>
              <a:rPr lang="en-US" altLang="en-US" sz="4800" dirty="0">
                <a:latin typeface="Garamond" panose="02020404030301010803" pitchFamily="18" charset="0"/>
              </a:rPr>
              <a:t>counter bus. cycles</a:t>
            </a:r>
            <a:endParaRPr lang="en-US" altLang="en-US" sz="4800" i="1" dirty="0">
              <a:solidFill>
                <a:srgbClr val="FF0000"/>
              </a:solidFill>
              <a:latin typeface="Garamond" panose="02020404030301010803" pitchFamily="18" charset="0"/>
            </a:endParaRPr>
          </a:p>
          <a:p>
            <a:pPr>
              <a:spcBef>
                <a:spcPts val="0"/>
              </a:spcBef>
            </a:pPr>
            <a:r>
              <a:rPr lang="en-US" altLang="en-US" sz="4800" i="1" dirty="0">
                <a:solidFill>
                  <a:srgbClr val="FF0000"/>
                </a:solidFill>
                <a:latin typeface="Garamond" panose="02020404030301010803" pitchFamily="18" charset="0"/>
              </a:rPr>
              <a:t>Lost productive capacities</a:t>
            </a:r>
            <a:r>
              <a:rPr lang="en-US" altLang="en-US" sz="4800" dirty="0">
                <a:latin typeface="Garamond" panose="02020404030301010803" pitchFamily="18" charset="0"/>
              </a:rPr>
              <a:t> due to earlier 	liberalization, globalization, disruptions</a:t>
            </a:r>
          </a:p>
        </p:txBody>
      </p:sp>
    </p:spTree>
    <p:extLst>
      <p:ext uri="{BB962C8B-B14F-4D97-AF65-F5344CB8AC3E}">
        <p14:creationId xmlns:p14="http://schemas.microsoft.com/office/powerpoint/2010/main" val="115519133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CF8-D5E8-7B77-E735-13F486F20A7C}"/>
              </a:ext>
            </a:extLst>
          </p:cNvPr>
          <p:cNvSpPr>
            <a:spLocks noGrp="1"/>
          </p:cNvSpPr>
          <p:nvPr>
            <p:ph type="title"/>
          </p:nvPr>
        </p:nvSpPr>
        <p:spPr>
          <a:xfrm>
            <a:off x="0" y="0"/>
            <a:ext cx="12192000" cy="873303"/>
          </a:xfrm>
        </p:spPr>
        <p:txBody>
          <a:bodyPr>
            <a:noAutofit/>
          </a:bodyPr>
          <a:lstStyle/>
          <a:p>
            <a:pPr algn="ctr"/>
            <a:r>
              <a:rPr lang="en-US" sz="6000" dirty="0">
                <a:latin typeface="Garamond" panose="02020404030301010803" pitchFamily="18" charset="0"/>
              </a:rPr>
              <a:t>War, sanctions, stagflation, hunger</a:t>
            </a:r>
          </a:p>
        </p:txBody>
      </p:sp>
      <p:sp>
        <p:nvSpPr>
          <p:cNvPr id="3" name="Content Placeholder 2">
            <a:extLst>
              <a:ext uri="{FF2B5EF4-FFF2-40B4-BE49-F238E27FC236}">
                <a16:creationId xmlns:a16="http://schemas.microsoft.com/office/drawing/2014/main" id="{677810E5-BC36-873D-CC03-BC253ABAB8FA}"/>
              </a:ext>
            </a:extLst>
          </p:cNvPr>
          <p:cNvSpPr>
            <a:spLocks noGrp="1"/>
          </p:cNvSpPr>
          <p:nvPr>
            <p:ph idx="1"/>
          </p:nvPr>
        </p:nvSpPr>
        <p:spPr>
          <a:xfrm>
            <a:off x="287676" y="1047963"/>
            <a:ext cx="11904326" cy="5765413"/>
          </a:xfrm>
        </p:spPr>
        <p:txBody>
          <a:bodyPr>
            <a:noAutofit/>
          </a:bodyPr>
          <a:lstStyle/>
          <a:p>
            <a:pPr marL="0" indent="0" fontAlgn="ctr">
              <a:lnSpc>
                <a:spcPct val="107000"/>
              </a:lnSpc>
              <a:spcBef>
                <a:spcPts val="0"/>
              </a:spcBef>
            </a:pPr>
            <a:r>
              <a:rPr lang="en-US" sz="4400" dirty="0">
                <a:latin typeface="Garamond" panose="02020404030301010803" pitchFamily="18" charset="0"/>
                <a:ea typeface="Calibri" panose="020F0502020204030204" pitchFamily="34" charset="0"/>
                <a:cs typeface="Times New Roman" panose="02020603050405020304" pitchFamily="18" charset="0"/>
              </a:rPr>
              <a:t>No to WTO waiver (vaccines, tests, treatments, PPE)</a:t>
            </a:r>
          </a:p>
          <a:p>
            <a:pPr marL="0" indent="0" fontAlgn="ctr">
              <a:lnSpc>
                <a:spcPct val="107000"/>
              </a:lnSpc>
              <a:spcBef>
                <a:spcPts val="0"/>
              </a:spcBef>
            </a:pPr>
            <a:r>
              <a:rPr lang="en-US" sz="4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SWIFT</a:t>
            </a:r>
            <a:r>
              <a:rPr lang="en-US" sz="4400" dirty="0">
                <a:latin typeface="Garamond" panose="02020404030301010803" pitchFamily="18" charset="0"/>
                <a:ea typeface="Calibri" panose="020F0502020204030204" pitchFamily="34" charset="0"/>
                <a:cs typeface="Times New Roman" panose="02020603050405020304" pitchFamily="18" charset="0"/>
              </a:rPr>
              <a:t> financial payments system undermined</a:t>
            </a:r>
          </a:p>
          <a:p>
            <a:pPr marL="0" indent="0" fontAlgn="ctr">
              <a:lnSpc>
                <a:spcPct val="107000"/>
              </a:lnSpc>
              <a:spcBef>
                <a:spcPts val="0"/>
              </a:spcBef>
            </a:pPr>
            <a:r>
              <a:rPr lang="en-US" sz="4400" dirty="0">
                <a:latin typeface="Garamond" panose="02020404030301010803" pitchFamily="18" charset="0"/>
                <a:sym typeface="Wingdings" panose="05000000000000000000" pitchFamily="2" charset="2"/>
              </a:rPr>
              <a:t>War sanctions  siege: deliberate supply cuts</a:t>
            </a:r>
          </a:p>
          <a:p>
            <a:pPr marL="0">
              <a:lnSpc>
                <a:spcPct val="120000"/>
              </a:lnSpc>
              <a:spcBef>
                <a:spcPts val="0"/>
              </a:spcBef>
            </a:pPr>
            <a:r>
              <a:rPr lang="en-US" sz="4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Energy supplies </a:t>
            </a:r>
            <a:r>
              <a:rPr lang="en-US" sz="4400" dirty="0">
                <a:latin typeface="Garamond" panose="02020404030301010803" pitchFamily="18" charset="0"/>
                <a:ea typeface="Calibri" panose="020F0502020204030204" pitchFamily="34" charset="0"/>
                <a:cs typeface="Times New Roman" panose="02020603050405020304" pitchFamily="18" charset="0"/>
              </a:rPr>
              <a:t>to Europe disrupted</a:t>
            </a:r>
          </a:p>
          <a:p>
            <a:pPr marL="0">
              <a:lnSpc>
                <a:spcPct val="120000"/>
              </a:lnSpc>
              <a:spcBef>
                <a:spcPts val="0"/>
              </a:spcBef>
            </a:pPr>
            <a:r>
              <a:rPr lang="en-US" sz="4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Food, fertilizer supplies</a:t>
            </a:r>
            <a:r>
              <a:rPr lang="en-US" sz="4400" dirty="0">
                <a:latin typeface="Garamond" panose="02020404030301010803" pitchFamily="18" charset="0"/>
                <a:ea typeface="Calibri" panose="020F0502020204030204" pitchFamily="34" charset="0"/>
                <a:cs typeface="Times New Roman" panose="02020603050405020304" pitchFamily="18" charset="0"/>
              </a:rPr>
              <a:t> cut </a:t>
            </a:r>
            <a:r>
              <a:rPr lang="en-US" sz="4400" dirty="0">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a:t>
            </a:r>
            <a:r>
              <a:rPr lang="en-US" sz="4400" dirty="0">
                <a:latin typeface="Garamond" panose="02020404030301010803" pitchFamily="18" charset="0"/>
                <a:ea typeface="Calibri" panose="020F0502020204030204" pitchFamily="34" charset="0"/>
                <a:cs typeface="Times New Roman" panose="02020603050405020304" pitchFamily="18" charset="0"/>
              </a:rPr>
              <a:t> med.-term insecurity </a:t>
            </a:r>
          </a:p>
          <a:p>
            <a:pPr marL="0">
              <a:lnSpc>
                <a:spcPct val="120000"/>
              </a:lnSpc>
              <a:spcBef>
                <a:spcPts val="0"/>
              </a:spcBef>
            </a:pPr>
            <a:r>
              <a:rPr lang="en-US" sz="4400" dirty="0">
                <a:latin typeface="Garamond" panose="02020404030301010803" pitchFamily="18" charset="0"/>
                <a:ea typeface="Calibri" panose="020F0502020204030204" pitchFamily="34" charset="0"/>
                <a:cs typeface="Times New Roman" panose="02020603050405020304" pitchFamily="18" charset="0"/>
              </a:rPr>
              <a:t>Wheat, fertilizer: protracted higher food prices </a:t>
            </a:r>
          </a:p>
          <a:p>
            <a:pPr marL="0" indent="0" fontAlgn="ctr">
              <a:lnSpc>
                <a:spcPct val="107000"/>
              </a:lnSpc>
              <a:spcBef>
                <a:spcPts val="0"/>
              </a:spcBef>
            </a:pPr>
            <a:r>
              <a:rPr lang="en-US" sz="4400" dirty="0">
                <a:latin typeface="Garamond" panose="02020404030301010803" pitchFamily="18" charset="0"/>
                <a:ea typeface="Calibri" panose="020F0502020204030204" pitchFamily="34" charset="0"/>
                <a:cs typeface="Times New Roman" panose="02020603050405020304" pitchFamily="18" charset="0"/>
              </a:rPr>
              <a:t>Food, fertilizer for Asia, Africa </a:t>
            </a:r>
            <a:r>
              <a:rPr lang="en-US" sz="4400" dirty="0">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a:t>
            </a:r>
            <a:r>
              <a:rPr lang="en-US" sz="4400" dirty="0">
                <a:latin typeface="Garamond" panose="02020404030301010803" pitchFamily="18" charset="0"/>
                <a:ea typeface="Calibri" panose="020F0502020204030204" pitchFamily="34" charset="0"/>
                <a:cs typeface="Times New Roman" panose="02020603050405020304" pitchFamily="18" charset="0"/>
              </a:rPr>
              <a:t> </a:t>
            </a:r>
            <a:r>
              <a:rPr lang="en-US" sz="4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food insecurity</a:t>
            </a:r>
            <a:endParaRPr lang="en-US" sz="4400" dirty="0">
              <a:latin typeface="Garamond" panose="02020404030301010803" pitchFamily="18" charset="0"/>
            </a:endParaRPr>
          </a:p>
        </p:txBody>
      </p:sp>
    </p:spTree>
    <p:extLst>
      <p:ext uri="{BB962C8B-B14F-4D97-AF65-F5344CB8AC3E}">
        <p14:creationId xmlns:p14="http://schemas.microsoft.com/office/powerpoint/2010/main" val="61878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4222" y="0"/>
            <a:ext cx="7667739" cy="1052736"/>
          </a:xfrm>
          <a:solidFill>
            <a:schemeClr val="accent5">
              <a:lumMod val="40000"/>
              <a:lumOff val="60000"/>
            </a:schemeClr>
          </a:solidFill>
        </p:spPr>
        <p:txBody>
          <a:bodyPr>
            <a:noAutofit/>
          </a:bodyPr>
          <a:lstStyle/>
          <a:p>
            <a:pPr algn="ctr"/>
            <a:r>
              <a:rPr lang="en-US" sz="6000" dirty="0">
                <a:latin typeface="Garamond" panose="02020404030301010803" pitchFamily="18" charset="0"/>
              </a:rPr>
              <a:t>Malnutrition challenges</a:t>
            </a:r>
          </a:p>
        </p:txBody>
      </p:sp>
      <p:sp>
        <p:nvSpPr>
          <p:cNvPr id="3" name="Content Placeholder 2"/>
          <p:cNvSpPr>
            <a:spLocks noGrp="1"/>
          </p:cNvSpPr>
          <p:nvPr>
            <p:ph idx="1"/>
          </p:nvPr>
        </p:nvSpPr>
        <p:spPr>
          <a:xfrm>
            <a:off x="246888" y="1052736"/>
            <a:ext cx="11945112" cy="5805264"/>
          </a:xfrm>
        </p:spPr>
        <p:txBody>
          <a:bodyPr>
            <a:noAutofit/>
          </a:bodyPr>
          <a:lstStyle/>
          <a:p>
            <a:pPr marL="457200" lvl="1" indent="0">
              <a:buNone/>
            </a:pPr>
            <a:r>
              <a:rPr lang="en-US" sz="4800" dirty="0">
                <a:solidFill>
                  <a:srgbClr val="FF0000"/>
                </a:solidFill>
                <a:latin typeface="Garamond" panose="02020404030301010803" pitchFamily="18" charset="0"/>
              </a:rPr>
              <a:t>	</a:t>
            </a:r>
            <a:r>
              <a:rPr lang="en-US" sz="4800" dirty="0">
                <a:solidFill>
                  <a:srgbClr val="CC3300"/>
                </a:solidFill>
                <a:latin typeface="Garamond" panose="02020404030301010803" pitchFamily="18" charset="0"/>
              </a:rPr>
              <a:t>Malnutrition</a:t>
            </a:r>
            <a:r>
              <a:rPr lang="en-US" sz="4800" dirty="0">
                <a:latin typeface="Garamond" panose="02020404030301010803" pitchFamily="18" charset="0"/>
              </a:rPr>
              <a:t> &gt; food security – challenges: </a:t>
            </a:r>
          </a:p>
          <a:p>
            <a:pPr lvl="2"/>
            <a:r>
              <a:rPr lang="en-US" sz="4800" dirty="0">
                <a:latin typeface="Garamond" panose="02020404030301010803" pitchFamily="18" charset="0"/>
              </a:rPr>
              <a:t> macronutrients (hunger) </a:t>
            </a:r>
          </a:p>
          <a:p>
            <a:pPr marL="914400" lvl="2" indent="0">
              <a:buNone/>
            </a:pPr>
            <a:r>
              <a:rPr lang="en-US" sz="4800" dirty="0">
                <a:latin typeface="Garamond" panose="02020404030301010803" pitchFamily="18" charset="0"/>
              </a:rPr>
              <a:t>	Hunger </a:t>
            </a:r>
            <a:r>
              <a:rPr lang="en-US" sz="4800" dirty="0">
                <a:solidFill>
                  <a:srgbClr val="CC3300"/>
                </a:solidFill>
                <a:latin typeface="Garamond" panose="02020404030301010803" pitchFamily="18" charset="0"/>
              </a:rPr>
              <a:t>estimates </a:t>
            </a:r>
            <a:r>
              <a:rPr lang="en-US" sz="4800" dirty="0">
                <a:latin typeface="Garamond" panose="02020404030301010803" pitchFamily="18" charset="0"/>
              </a:rPr>
              <a:t>narrow, conservative</a:t>
            </a:r>
          </a:p>
          <a:p>
            <a:pPr lvl="2"/>
            <a:r>
              <a:rPr lang="en-US" sz="4800" dirty="0">
                <a:latin typeface="Garamond" panose="02020404030301010803" pitchFamily="18" charset="0"/>
              </a:rPr>
              <a:t> micronutrient [minerals, vitamins, trace 	elements] deficiencies (</a:t>
            </a:r>
            <a:r>
              <a:rPr lang="en-US" sz="4800" i="1" dirty="0">
                <a:latin typeface="Garamond" panose="02020404030301010803" pitchFamily="18" charset="0"/>
              </a:rPr>
              <a:t>hidden hunger</a:t>
            </a:r>
            <a:r>
              <a:rPr lang="en-US" sz="4800" dirty="0">
                <a:latin typeface="Garamond" panose="02020404030301010803" pitchFamily="18" charset="0"/>
              </a:rPr>
              <a:t>) </a:t>
            </a:r>
          </a:p>
          <a:p>
            <a:pPr lvl="2"/>
            <a:r>
              <a:rPr lang="en-US" sz="4800" dirty="0">
                <a:latin typeface="Garamond" panose="02020404030301010803" pitchFamily="18" charset="0"/>
              </a:rPr>
              <a:t> diet-related non-communicable diseases</a:t>
            </a:r>
          </a:p>
          <a:p>
            <a:pPr marL="457200" lvl="1" indent="0">
              <a:buNone/>
            </a:pPr>
            <a:r>
              <a:rPr lang="en-US" sz="4800" dirty="0">
                <a:latin typeface="Garamond" panose="02020404030301010803" pitchFamily="18" charset="0"/>
              </a:rPr>
              <a:t>	Overweight, obesity</a:t>
            </a:r>
          </a:p>
          <a:p>
            <a:pPr marL="457200" lvl="1" indent="0">
              <a:buNone/>
            </a:pPr>
            <a:r>
              <a:rPr lang="en-US" sz="4800" dirty="0">
                <a:latin typeface="Garamond" panose="02020404030301010803" pitchFamily="18" charset="0"/>
              </a:rPr>
              <a:t>	Malnutrition widespread, </a:t>
            </a:r>
            <a:r>
              <a:rPr lang="en-US" sz="4800" dirty="0">
                <a:solidFill>
                  <a:srgbClr val="CC3300"/>
                </a:solidFill>
                <a:latin typeface="Garamond" panose="02020404030301010803" pitchFamily="18" charset="0"/>
              </a:rPr>
              <a:t>costly</a:t>
            </a:r>
          </a:p>
          <a:p>
            <a:pPr marL="457200" lvl="1" indent="0">
              <a:buNone/>
            </a:pPr>
            <a:endParaRPr lang="en-US" sz="4500" dirty="0"/>
          </a:p>
        </p:txBody>
      </p:sp>
    </p:spTree>
    <p:extLst>
      <p:ext uri="{BB962C8B-B14F-4D97-AF65-F5344CB8AC3E}">
        <p14:creationId xmlns:p14="http://schemas.microsoft.com/office/powerpoint/2010/main" val="3793610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B045B-9972-164C-C71B-108AA492673B}"/>
              </a:ext>
            </a:extLst>
          </p:cNvPr>
          <p:cNvSpPr>
            <a:spLocks noGrp="1"/>
          </p:cNvSpPr>
          <p:nvPr>
            <p:ph type="title"/>
          </p:nvPr>
        </p:nvSpPr>
        <p:spPr>
          <a:xfrm>
            <a:off x="838200" y="0"/>
            <a:ext cx="10515600" cy="870333"/>
          </a:xfrm>
        </p:spPr>
        <p:txBody>
          <a:bodyPr>
            <a:noAutofit/>
          </a:bodyPr>
          <a:lstStyle/>
          <a:p>
            <a:pPr algn="ctr"/>
            <a:r>
              <a:rPr lang="en-US" sz="6000" dirty="0">
                <a:effectLst/>
                <a:latin typeface="Garamond" panose="02020404030301010803" pitchFamily="18" charset="0"/>
                <a:ea typeface="Calibri" panose="020F0502020204030204" pitchFamily="34" charset="0"/>
                <a:cs typeface="Times New Roman" panose="02020603050405020304" pitchFamily="18" charset="0"/>
              </a:rPr>
              <a:t>Urgent action needed </a:t>
            </a:r>
            <a:endParaRPr lang="en-US" sz="6000" dirty="0"/>
          </a:p>
        </p:txBody>
      </p:sp>
      <p:sp>
        <p:nvSpPr>
          <p:cNvPr id="3" name="Content Placeholder 2">
            <a:extLst>
              <a:ext uri="{FF2B5EF4-FFF2-40B4-BE49-F238E27FC236}">
                <a16:creationId xmlns:a16="http://schemas.microsoft.com/office/drawing/2014/main" id="{579EBFEF-7CA8-7A4C-A5F5-A9AF620E92C3}"/>
              </a:ext>
            </a:extLst>
          </p:cNvPr>
          <p:cNvSpPr>
            <a:spLocks noGrp="1"/>
          </p:cNvSpPr>
          <p:nvPr>
            <p:ph idx="1"/>
          </p:nvPr>
        </p:nvSpPr>
        <p:spPr>
          <a:xfrm>
            <a:off x="838201" y="870334"/>
            <a:ext cx="11353800" cy="5987666"/>
          </a:xfrm>
        </p:spPr>
        <p:txBody>
          <a:bodyPr>
            <a:normAutofit/>
          </a:bodyPr>
          <a:lstStyle/>
          <a:p>
            <a:pPr marL="0" marR="0">
              <a:lnSpc>
                <a:spcPct val="107000"/>
              </a:lnSpc>
              <a:spcBef>
                <a:spcPts val="0"/>
              </a:spcBef>
              <a:spcAft>
                <a:spcPts val="0"/>
              </a:spcAft>
            </a:pPr>
            <a:r>
              <a:rPr lang="en-US" sz="4400" dirty="0">
                <a:effectLst/>
                <a:latin typeface="Garamond" panose="02020404030301010803" pitchFamily="18" charset="0"/>
                <a:ea typeface="Calibri" panose="020F0502020204030204" pitchFamily="34" charset="0"/>
                <a:cs typeface="Times New Roman" panose="02020603050405020304" pitchFamily="18" charset="0"/>
              </a:rPr>
              <a:t>Support food importing countries, e.g., debt relief</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4400" dirty="0">
                <a:effectLst/>
                <a:latin typeface="Garamond" panose="02020404030301010803" pitchFamily="18" charset="0"/>
                <a:ea typeface="Calibri" panose="020F0502020204030204" pitchFamily="34" charset="0"/>
                <a:cs typeface="Times New Roman" panose="02020603050405020304" pitchFamily="18" charset="0"/>
              </a:rPr>
              <a:t>Tackle commodity speculation, </a:t>
            </a:r>
          </a:p>
          <a:p>
            <a:pPr marL="0" marR="0" indent="0">
              <a:lnSpc>
                <a:spcPct val="107000"/>
              </a:lnSpc>
              <a:spcBef>
                <a:spcPts val="0"/>
              </a:spcBef>
              <a:spcAft>
                <a:spcPts val="0"/>
              </a:spcAft>
              <a:buNone/>
            </a:pPr>
            <a:r>
              <a:rPr lang="en-US" sz="4400" dirty="0">
                <a:latin typeface="Garamond" panose="02020404030301010803" pitchFamily="18" charset="0"/>
                <a:ea typeface="Calibri" panose="020F0502020204030204" pitchFamily="34" charset="0"/>
                <a:cs typeface="Times New Roman" panose="02020603050405020304" pitchFamily="18" charset="0"/>
              </a:rPr>
              <a:t>	</a:t>
            </a:r>
            <a:r>
              <a:rPr lang="en-US" sz="4400" dirty="0">
                <a:effectLst/>
                <a:latin typeface="Garamond" panose="02020404030301010803" pitchFamily="18" charset="0"/>
                <a:ea typeface="Calibri" panose="020F0502020204030204" pitchFamily="34" charset="0"/>
                <a:cs typeface="Times New Roman" panose="02020603050405020304" pitchFamily="18" charset="0"/>
              </a:rPr>
              <a:t>enhance market, ownership transparency</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4400" dirty="0">
                <a:effectLst/>
                <a:latin typeface="Garamond" panose="02020404030301010803" pitchFamily="18" charset="0"/>
                <a:ea typeface="Calibri" panose="020F0502020204030204" pitchFamily="34" charset="0"/>
                <a:cs typeface="Times New Roman" panose="02020603050405020304" pitchFamily="18" charset="0"/>
              </a:rPr>
              <a:t>Reduce reliance on fertilizers, pesticides, </a:t>
            </a:r>
          </a:p>
          <a:p>
            <a:pPr marL="0" marR="0" indent="0">
              <a:lnSpc>
                <a:spcPct val="107000"/>
              </a:lnSpc>
              <a:spcBef>
                <a:spcPts val="0"/>
              </a:spcBef>
              <a:spcAft>
                <a:spcPts val="0"/>
              </a:spcAft>
              <a:buNone/>
            </a:pPr>
            <a:r>
              <a:rPr lang="en-US" sz="4400" dirty="0">
                <a:latin typeface="Garamond" panose="02020404030301010803" pitchFamily="18" charset="0"/>
                <a:ea typeface="Calibri" panose="020F0502020204030204" pitchFamily="34" charset="0"/>
                <a:cs typeface="Times New Roman" panose="02020603050405020304" pitchFamily="18" charset="0"/>
              </a:rPr>
              <a:t>	</a:t>
            </a:r>
            <a:r>
              <a:rPr lang="en-US" sz="4400" dirty="0">
                <a:effectLst/>
                <a:latin typeface="Garamond" panose="02020404030301010803" pitchFamily="18" charset="0"/>
                <a:ea typeface="Calibri" panose="020F0502020204030204" pitchFamily="34" charset="0"/>
                <a:cs typeface="Times New Roman" panose="02020603050405020304" pitchFamily="18" charset="0"/>
              </a:rPr>
              <a:t>fossil energy in food production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4400" dirty="0">
                <a:effectLst/>
                <a:latin typeface="Garamond" panose="02020404030301010803" pitchFamily="18" charset="0"/>
                <a:ea typeface="Calibri" panose="020F0502020204030204" pitchFamily="34" charset="0"/>
                <a:cs typeface="Times New Roman" panose="02020603050405020304" pitchFamily="18" charset="0"/>
              </a:rPr>
              <a:t>Improve national, regional grain reserves, </a:t>
            </a:r>
          </a:p>
          <a:p>
            <a:pPr marL="0" marR="0" indent="0">
              <a:lnSpc>
                <a:spcPct val="107000"/>
              </a:lnSpc>
              <a:spcBef>
                <a:spcPts val="0"/>
              </a:spcBef>
              <a:spcAft>
                <a:spcPts val="0"/>
              </a:spcAft>
              <a:buNone/>
            </a:pPr>
            <a:r>
              <a:rPr lang="en-US" sz="4400" dirty="0">
                <a:latin typeface="Garamond" panose="02020404030301010803" pitchFamily="18" charset="0"/>
                <a:ea typeface="Calibri" panose="020F0502020204030204" pitchFamily="34" charset="0"/>
                <a:cs typeface="Times New Roman" panose="02020603050405020304" pitchFamily="18" charset="0"/>
              </a:rPr>
              <a:t>	</a:t>
            </a:r>
            <a:r>
              <a:rPr lang="en-US" sz="4400" dirty="0">
                <a:effectLst/>
                <a:latin typeface="Garamond" panose="02020404030301010803" pitchFamily="18" charset="0"/>
                <a:ea typeface="Calibri" panose="020F0502020204030204" pitchFamily="34" charset="0"/>
                <a:cs typeface="Times New Roman" panose="02020603050405020304" pitchFamily="18" charset="0"/>
              </a:rPr>
              <a:t>food security response systems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4400" dirty="0">
                <a:effectLst/>
                <a:latin typeface="Garamond" panose="02020404030301010803" pitchFamily="18" charset="0"/>
                <a:ea typeface="Calibri" panose="020F0502020204030204" pitchFamily="34" charset="0"/>
                <a:cs typeface="Times New Roman" panose="02020603050405020304" pitchFamily="18" charset="0"/>
              </a:rPr>
              <a:t>Diversify food production, change trade flows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0934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0069-7B54-4436-A051-5655B7FEAAEC}"/>
              </a:ext>
            </a:extLst>
          </p:cNvPr>
          <p:cNvSpPr>
            <a:spLocks noGrp="1"/>
          </p:cNvSpPr>
          <p:nvPr>
            <p:ph type="title"/>
          </p:nvPr>
        </p:nvSpPr>
        <p:spPr>
          <a:xfrm>
            <a:off x="2152650" y="2"/>
            <a:ext cx="7886700" cy="1556791"/>
          </a:xfrm>
        </p:spPr>
        <p:txBody>
          <a:bodyPr>
            <a:normAutofit/>
          </a:bodyPr>
          <a:lstStyle/>
          <a:p>
            <a:pPr algn="ctr"/>
            <a:r>
              <a:rPr lang="en-US" sz="6000" dirty="0">
                <a:latin typeface="Garamond" panose="02020404030301010803" pitchFamily="18" charset="0"/>
              </a:rPr>
              <a:t>Thank you</a:t>
            </a:r>
            <a:br>
              <a:rPr lang="en-US" sz="4500" dirty="0">
                <a:latin typeface="Garamond" panose="02020404030301010803" pitchFamily="18" charset="0"/>
              </a:rPr>
            </a:br>
            <a:r>
              <a:rPr lang="en-US" sz="4500" i="1" dirty="0">
                <a:solidFill>
                  <a:srgbClr val="FF0000"/>
                </a:solidFill>
                <a:latin typeface="Garamond" panose="02020404030301010803" pitchFamily="18" charset="0"/>
              </a:rPr>
              <a:t>Carpe diem</a:t>
            </a:r>
            <a:endParaRPr lang="en-US" sz="4500" dirty="0">
              <a:latin typeface="Garamond" panose="02020404030301010803" pitchFamily="18" charset="0"/>
            </a:endParaRPr>
          </a:p>
        </p:txBody>
      </p:sp>
      <p:sp>
        <p:nvSpPr>
          <p:cNvPr id="4" name="TextBox 3">
            <a:extLst>
              <a:ext uri="{FF2B5EF4-FFF2-40B4-BE49-F238E27FC236}">
                <a16:creationId xmlns:a16="http://schemas.microsoft.com/office/drawing/2014/main" id="{16739D98-895E-44C2-B7A3-6EE7759443E2}"/>
              </a:ext>
            </a:extLst>
          </p:cNvPr>
          <p:cNvSpPr txBox="1"/>
          <p:nvPr/>
        </p:nvSpPr>
        <p:spPr>
          <a:xfrm>
            <a:off x="663389" y="2393576"/>
            <a:ext cx="11367246" cy="3785652"/>
          </a:xfrm>
          <a:prstGeom prst="rect">
            <a:avLst/>
          </a:prstGeom>
          <a:noFill/>
        </p:spPr>
        <p:txBody>
          <a:bodyPr wrap="square">
            <a:spAutoFit/>
          </a:bodyPr>
          <a:lstStyle/>
          <a:p>
            <a:r>
              <a:rPr lang="en-US" altLang="en-US" sz="4800" dirty="0">
                <a:latin typeface="Garamond" pitchFamily="18" charset="0"/>
              </a:rPr>
              <a:t>IDEAs website: </a:t>
            </a:r>
            <a:r>
              <a:rPr lang="en-US" altLang="en-US" sz="4800" dirty="0">
                <a:solidFill>
                  <a:srgbClr val="0070C0"/>
                </a:solidFill>
                <a:latin typeface="Garamond" pitchFamily="18" charset="0"/>
              </a:rPr>
              <a:t>www.networkideas.org</a:t>
            </a:r>
          </a:p>
          <a:p>
            <a:endParaRPr lang="en-US" sz="4800" dirty="0">
              <a:solidFill>
                <a:srgbClr val="1D2228"/>
              </a:solidFill>
              <a:latin typeface="Garamond" panose="02020404030301010803" pitchFamily="18" charset="0"/>
              <a:ea typeface="Times New Roman" panose="02020603050405020304" pitchFamily="18" charset="0"/>
              <a:cs typeface="Times New Roman" panose="02020603050405020304" pitchFamily="18" charset="0"/>
            </a:endParaRPr>
          </a:p>
          <a:p>
            <a:r>
              <a:rPr lang="en-US" sz="4800" dirty="0">
                <a:solidFill>
                  <a:srgbClr val="1D2228"/>
                </a:solidFill>
                <a:latin typeface="Garamond" panose="02020404030301010803" pitchFamily="18" charset="0"/>
                <a:ea typeface="Times New Roman" panose="02020603050405020304" pitchFamily="18" charset="0"/>
                <a:cs typeface="Times New Roman" panose="02020603050405020304" pitchFamily="18" charset="0"/>
              </a:rPr>
              <a:t>For more, you can subscribe for free at </a:t>
            </a:r>
            <a:r>
              <a:rPr lang="en-US" sz="4800" dirty="0">
                <a:latin typeface="Garamond" panose="02020404030301010803" pitchFamily="18" charset="0"/>
                <a:ea typeface="Times New Roman" panose="02020603050405020304" pitchFamily="18" charset="0"/>
                <a:cs typeface="Times New Roman" panose="02020603050405020304" pitchFamily="18" charset="0"/>
                <a:hlinkClick r:id="rId2"/>
              </a:rPr>
              <a:t>https://jomoglobaldev.substack.com/publish</a:t>
            </a:r>
            <a:r>
              <a:rPr lang="en-US" sz="4800" dirty="0">
                <a:latin typeface="Garamond" panose="02020404030301010803" pitchFamily="18" charset="0"/>
                <a:ea typeface="Times New Roman" panose="02020603050405020304" pitchFamily="18" charset="0"/>
                <a:cs typeface="Times New Roman" panose="02020603050405020304" pitchFamily="18" charset="0"/>
              </a:rPr>
              <a:t> or</a:t>
            </a:r>
            <a:r>
              <a:rPr lang="en-US" sz="4800" dirty="0">
                <a:solidFill>
                  <a:srgbClr val="1D2228"/>
                </a:solidFill>
                <a:latin typeface="Garamond" panose="02020404030301010803" pitchFamily="18" charset="0"/>
                <a:ea typeface="Times New Roman" panose="02020603050405020304" pitchFamily="18" charset="0"/>
                <a:cs typeface="Times New Roman" panose="02020603050405020304" pitchFamily="18" charset="0"/>
              </a:rPr>
              <a:t> visit my website </a:t>
            </a:r>
            <a:r>
              <a:rPr lang="en-US" sz="4800" dirty="0">
                <a:solidFill>
                  <a:srgbClr val="196AD4"/>
                </a:solidFill>
                <a:latin typeface="Garamond" panose="02020404030301010803" pitchFamily="18" charset="0"/>
                <a:ea typeface="Times New Roman" panose="02020603050405020304" pitchFamily="18" charset="0"/>
                <a:cs typeface="Times New Roman" panose="02020603050405020304" pitchFamily="18" charset="0"/>
                <a:hlinkClick r:id="rId3"/>
              </a:rPr>
              <a:t>www.ksjomo.org</a:t>
            </a:r>
            <a:endParaRPr lang="en-US" sz="4800" dirty="0"/>
          </a:p>
        </p:txBody>
      </p:sp>
    </p:spTree>
    <p:extLst>
      <p:ext uri="{BB962C8B-B14F-4D97-AF65-F5344CB8AC3E}">
        <p14:creationId xmlns:p14="http://schemas.microsoft.com/office/powerpoint/2010/main" val="116617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575"/>
            <a:ext cx="9092184" cy="1101687"/>
          </a:xfrm>
          <a:solidFill>
            <a:schemeClr val="accent5">
              <a:lumMod val="40000"/>
              <a:lumOff val="60000"/>
            </a:schemeClr>
          </a:solidFill>
          <a:ln>
            <a:solidFill>
              <a:schemeClr val="accent5">
                <a:lumMod val="40000"/>
                <a:lumOff val="60000"/>
              </a:schemeClr>
            </a:solidFill>
          </a:ln>
        </p:spPr>
        <p:txBody>
          <a:bodyPr>
            <a:noAutofit/>
          </a:bodyPr>
          <a:lstStyle/>
          <a:p>
            <a:pPr algn="ctr"/>
            <a:r>
              <a:rPr lang="en-GB" sz="6000" dirty="0">
                <a:latin typeface="Garamond" panose="02020404030301010803" pitchFamily="18" charset="0"/>
              </a:rPr>
              <a:t>Malnutrition’s multiple faces</a:t>
            </a:r>
          </a:p>
        </p:txBody>
      </p:sp>
      <p:sp>
        <p:nvSpPr>
          <p:cNvPr id="3" name="Content Placeholder 2"/>
          <p:cNvSpPr>
            <a:spLocks noGrp="1"/>
          </p:cNvSpPr>
          <p:nvPr>
            <p:ph idx="1"/>
          </p:nvPr>
        </p:nvSpPr>
        <p:spPr>
          <a:xfrm>
            <a:off x="1020501" y="1090113"/>
            <a:ext cx="10150997" cy="5767888"/>
          </a:xfrm>
        </p:spPr>
        <p:txBody>
          <a:bodyPr>
            <a:noAutofit/>
          </a:bodyPr>
          <a:lstStyle/>
          <a:p>
            <a:r>
              <a:rPr lang="en-US" sz="4400" dirty="0">
                <a:solidFill>
                  <a:srgbClr val="FF0000"/>
                </a:solidFill>
                <a:latin typeface="Garamond" panose="02020404030301010803" pitchFamily="18" charset="0"/>
              </a:rPr>
              <a:t>&gt; 722m</a:t>
            </a:r>
            <a:r>
              <a:rPr lang="en-US" sz="4400" dirty="0">
                <a:latin typeface="Garamond" panose="02020404030301010803" pitchFamily="18" charset="0"/>
              </a:rPr>
              <a:t> people </a:t>
            </a:r>
            <a:r>
              <a:rPr lang="en-US" sz="4400" dirty="0" err="1">
                <a:solidFill>
                  <a:srgbClr val="FF0000"/>
                </a:solidFill>
                <a:latin typeface="Garamond" panose="02020404030301010803" pitchFamily="18" charset="0"/>
              </a:rPr>
              <a:t>undernoursished</a:t>
            </a:r>
            <a:r>
              <a:rPr lang="en-US" sz="4400" dirty="0">
                <a:latin typeface="Garamond" panose="02020404030301010803" pitchFamily="18" charset="0"/>
              </a:rPr>
              <a:t> in 2020</a:t>
            </a:r>
            <a:endParaRPr lang="en-GB" sz="4400" dirty="0">
              <a:latin typeface="Garamond" panose="02020404030301010803" pitchFamily="18" charset="0"/>
            </a:endParaRPr>
          </a:p>
          <a:p>
            <a:r>
              <a:rPr lang="en-GB" sz="4400" dirty="0">
                <a:solidFill>
                  <a:srgbClr val="FF0000"/>
                </a:solidFill>
                <a:latin typeface="Garamond" panose="02020404030301010803" pitchFamily="18" charset="0"/>
              </a:rPr>
              <a:t>&gt; 2 </a:t>
            </a:r>
            <a:r>
              <a:rPr lang="en-GB" sz="4400" dirty="0" err="1">
                <a:solidFill>
                  <a:srgbClr val="FF0000"/>
                </a:solidFill>
                <a:latin typeface="Garamond" panose="02020404030301010803" pitchFamily="18" charset="0"/>
              </a:rPr>
              <a:t>bn</a:t>
            </a:r>
            <a:r>
              <a:rPr lang="en-GB" sz="4400" dirty="0">
                <a:solidFill>
                  <a:srgbClr val="FF0000"/>
                </a:solidFill>
                <a:latin typeface="Garamond" panose="02020404030301010803" pitchFamily="18" charset="0"/>
              </a:rPr>
              <a:t> </a:t>
            </a:r>
            <a:r>
              <a:rPr lang="en-GB" sz="4400" dirty="0">
                <a:latin typeface="Garamond" panose="02020404030301010803" pitchFamily="18" charset="0"/>
              </a:rPr>
              <a:t>suffer </a:t>
            </a:r>
            <a:r>
              <a:rPr lang="en-GB" sz="4400" dirty="0">
                <a:solidFill>
                  <a:srgbClr val="FF0000"/>
                </a:solidFill>
                <a:latin typeface="Garamond" panose="02020404030301010803" pitchFamily="18" charset="0"/>
              </a:rPr>
              <a:t>micronutrient deficiencies</a:t>
            </a:r>
          </a:p>
          <a:p>
            <a:r>
              <a:rPr lang="en-GB" sz="4400" dirty="0">
                <a:latin typeface="Garamond" panose="02020404030301010803" pitchFamily="18" charset="0"/>
              </a:rPr>
              <a:t>Children: 161m. stunted, 51m. wasted, 99m. 	underweight </a:t>
            </a:r>
          </a:p>
          <a:p>
            <a:r>
              <a:rPr lang="en-GB" sz="4400" dirty="0">
                <a:latin typeface="Garamond" panose="02020404030301010803" pitchFamily="18" charset="0"/>
              </a:rPr>
              <a:t>45% of 6.9 m. child deaths annually 	linked 	to malnutrition</a:t>
            </a:r>
          </a:p>
          <a:p>
            <a:r>
              <a:rPr lang="en-GB" sz="4400" dirty="0">
                <a:latin typeface="Garamond" panose="02020404030301010803" pitchFamily="18" charset="0"/>
              </a:rPr>
              <a:t>42 m. overweight children &lt; 5 years</a:t>
            </a:r>
          </a:p>
          <a:p>
            <a:r>
              <a:rPr lang="en-US" sz="4400" dirty="0">
                <a:solidFill>
                  <a:srgbClr val="FF0000"/>
                </a:solidFill>
                <a:latin typeface="Garamond" panose="02020404030301010803" pitchFamily="18" charset="0"/>
              </a:rPr>
              <a:t>2.1 </a:t>
            </a:r>
            <a:r>
              <a:rPr lang="en-US" sz="4400" dirty="0" err="1">
                <a:solidFill>
                  <a:srgbClr val="FF0000"/>
                </a:solidFill>
                <a:latin typeface="Garamond" panose="02020404030301010803" pitchFamily="18" charset="0"/>
              </a:rPr>
              <a:t>bn</a:t>
            </a:r>
            <a:r>
              <a:rPr lang="en-US" sz="4400" dirty="0">
                <a:latin typeface="Garamond" panose="02020404030301010803" pitchFamily="18" charset="0"/>
              </a:rPr>
              <a:t> </a:t>
            </a:r>
            <a:r>
              <a:rPr lang="en-US" sz="4400" dirty="0">
                <a:solidFill>
                  <a:srgbClr val="FF0000"/>
                </a:solidFill>
                <a:latin typeface="Garamond" panose="02020404030301010803" pitchFamily="18" charset="0"/>
              </a:rPr>
              <a:t>overweight</a:t>
            </a:r>
            <a:r>
              <a:rPr lang="en-US" sz="4400" dirty="0">
                <a:latin typeface="Garamond" panose="02020404030301010803" pitchFamily="18" charset="0"/>
              </a:rPr>
              <a:t>, ~700 m. adults obese</a:t>
            </a:r>
            <a:endParaRPr lang="en-GB" sz="4400" dirty="0">
              <a:solidFill>
                <a:srgbClr val="FEBF6C"/>
              </a:solidFill>
              <a:latin typeface="Garamond" panose="02020404030301010803" pitchFamily="18" charset="0"/>
            </a:endParaRPr>
          </a:p>
          <a:p>
            <a:endParaRPr lang="en-GB" sz="4500" dirty="0"/>
          </a:p>
          <a:p>
            <a:endParaRPr lang="en-GB" sz="4500" dirty="0"/>
          </a:p>
        </p:txBody>
      </p:sp>
    </p:spTree>
    <p:extLst>
      <p:ext uri="{BB962C8B-B14F-4D97-AF65-F5344CB8AC3E}">
        <p14:creationId xmlns:p14="http://schemas.microsoft.com/office/powerpoint/2010/main" val="230504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
            <a:ext cx="9144000" cy="1268918"/>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500" dirty="0">
                <a:solidFill>
                  <a:prstClr val="black"/>
                </a:solidFill>
                <a:latin typeface="Garamond" panose="02020404030301010803" pitchFamily="18" charset="0"/>
                <a:cs typeface="Arial" panose="020B0604020202020204" pitchFamily="34" charset="0"/>
              </a:rPr>
              <a:t>Economic costs of obesity</a:t>
            </a:r>
          </a:p>
          <a:p>
            <a:r>
              <a:rPr lang="en-US" sz="3200" i="1" dirty="0">
                <a:solidFill>
                  <a:prstClr val="black"/>
                </a:solidFill>
                <a:latin typeface="Garamond" panose="02020404030301010803" pitchFamily="18" charset="0"/>
                <a:cs typeface="Arial" panose="020B0604020202020204" pitchFamily="34" charset="0"/>
              </a:rPr>
              <a:t>McKinsey Global Institute (2014)</a:t>
            </a:r>
          </a:p>
        </p:txBody>
      </p:sp>
      <p:sp>
        <p:nvSpPr>
          <p:cNvPr id="11" name="Flowchart: Process 10"/>
          <p:cNvSpPr/>
          <p:nvPr/>
        </p:nvSpPr>
        <p:spPr>
          <a:xfrm>
            <a:off x="6236742" y="1268919"/>
            <a:ext cx="4996033" cy="5542946"/>
          </a:xfrm>
          <a:prstGeom prst="flowChartProcess">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prstClr val="white"/>
              </a:solidFill>
            </a:endParaRPr>
          </a:p>
        </p:txBody>
      </p:sp>
      <p:pic>
        <p:nvPicPr>
          <p:cNvPr id="10242" name="Picture 2" descr="Image result for obesity icon"/>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46125" y="1052736"/>
            <a:ext cx="2529062" cy="330373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Image result for blank conversation bubb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447" y="4204448"/>
            <a:ext cx="5406349" cy="280194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91672" y="4356466"/>
            <a:ext cx="5110850" cy="2062103"/>
          </a:xfrm>
          <a:prstGeom prst="rect">
            <a:avLst/>
          </a:prstGeom>
          <a:noFill/>
        </p:spPr>
        <p:txBody>
          <a:bodyPr wrap="square" rtlCol="0">
            <a:spAutoFit/>
          </a:bodyPr>
          <a:lstStyle/>
          <a:p>
            <a:r>
              <a:rPr lang="en-US" sz="3200" dirty="0">
                <a:solidFill>
                  <a:prstClr val="black"/>
                </a:solidFill>
                <a:latin typeface="Arial" panose="020B0604020202020204" pitchFamily="34" charset="0"/>
                <a:cs typeface="Arial" panose="020B0604020202020204" pitchFamily="34" charset="0"/>
              </a:rPr>
              <a:t>About </a:t>
            </a:r>
            <a:r>
              <a:rPr lang="en-US" sz="3200" b="1" dirty="0">
                <a:solidFill>
                  <a:prstClr val="black"/>
                </a:solidFill>
                <a:latin typeface="Arial" panose="020B0604020202020204" pitchFamily="34" charset="0"/>
                <a:cs typeface="Arial" panose="020B0604020202020204" pitchFamily="34" charset="0"/>
              </a:rPr>
              <a:t>1.9 ~ 2.1 billion </a:t>
            </a:r>
            <a:r>
              <a:rPr lang="en-US" sz="3200" dirty="0">
                <a:solidFill>
                  <a:prstClr val="black"/>
                </a:solidFill>
                <a:latin typeface="Arial" panose="020B0604020202020204" pitchFamily="34" charset="0"/>
                <a:cs typeface="Arial" panose="020B0604020202020204" pitchFamily="34" charset="0"/>
              </a:rPr>
              <a:t>people overweight (1/3 obese), i.e., </a:t>
            </a:r>
            <a:r>
              <a:rPr lang="en-US" sz="3200" b="1" dirty="0">
                <a:solidFill>
                  <a:prstClr val="black"/>
                </a:solidFill>
                <a:latin typeface="Arial" panose="020B0604020202020204" pitchFamily="34" charset="0"/>
                <a:cs typeface="Arial" panose="020B0604020202020204" pitchFamily="34" charset="0"/>
              </a:rPr>
              <a:t>30% of global population</a:t>
            </a:r>
            <a:endParaRPr lang="en-MY" sz="3200" b="1" dirty="0">
              <a:solidFill>
                <a:prstClr val="black"/>
              </a:solidFill>
              <a:latin typeface="Arial" panose="020B0604020202020204" pitchFamily="34" charset="0"/>
              <a:cs typeface="Arial" panose="020B0604020202020204" pitchFamily="34" charset="0"/>
            </a:endParaRPr>
          </a:p>
        </p:txBody>
      </p:sp>
      <p:sp>
        <p:nvSpPr>
          <p:cNvPr id="13" name="TextBox 12"/>
          <p:cNvSpPr txBox="1"/>
          <p:nvPr/>
        </p:nvSpPr>
        <p:spPr>
          <a:xfrm>
            <a:off x="6355079" y="1138436"/>
            <a:ext cx="4243375" cy="707886"/>
          </a:xfrm>
          <a:prstGeom prst="rect">
            <a:avLst/>
          </a:prstGeom>
          <a:noFill/>
        </p:spPr>
        <p:txBody>
          <a:bodyPr wrap="square" rtlCol="0">
            <a:spAutoFit/>
          </a:bodyPr>
          <a:lstStyle/>
          <a:p>
            <a:r>
              <a:rPr lang="en-US" sz="4000" dirty="0">
                <a:solidFill>
                  <a:prstClr val="black"/>
                </a:solidFill>
                <a:latin typeface="Arial" panose="020B0604020202020204" pitchFamily="34" charset="0"/>
                <a:cs typeface="Arial" panose="020B0604020202020204" pitchFamily="34" charset="0"/>
              </a:rPr>
              <a:t>Economic costs</a:t>
            </a:r>
            <a:endParaRPr lang="en-MY" sz="4000" dirty="0">
              <a:solidFill>
                <a:prstClr val="black"/>
              </a:solidFill>
              <a:latin typeface="Arial" panose="020B0604020202020204" pitchFamily="34" charset="0"/>
              <a:cs typeface="Arial" panose="020B0604020202020204" pitchFamily="34" charset="0"/>
            </a:endParaRPr>
          </a:p>
        </p:txBody>
      </p:sp>
      <p:sp>
        <p:nvSpPr>
          <p:cNvPr id="14" name="TextBox 13"/>
          <p:cNvSpPr txBox="1"/>
          <p:nvPr/>
        </p:nvSpPr>
        <p:spPr>
          <a:xfrm>
            <a:off x="8833104" y="1983575"/>
            <a:ext cx="1631500" cy="954107"/>
          </a:xfrm>
          <a:prstGeom prst="rect">
            <a:avLst/>
          </a:prstGeom>
          <a:noFill/>
        </p:spPr>
        <p:txBody>
          <a:bodyPr wrap="square" rtlCol="0">
            <a:spAutoFit/>
          </a:bodyPr>
          <a:lstStyle/>
          <a:p>
            <a:pPr algn="ctr"/>
            <a:r>
              <a:rPr lang="en-US" sz="2800" dirty="0">
                <a:solidFill>
                  <a:prstClr val="black"/>
                </a:solidFill>
                <a:latin typeface="Arial" panose="020B0604020202020204" pitchFamily="34" charset="0"/>
                <a:cs typeface="Arial" panose="020B0604020202020204" pitchFamily="34" charset="0"/>
              </a:rPr>
              <a:t>Armed conflicts</a:t>
            </a:r>
            <a:endParaRPr lang="en-MY" sz="2800" dirty="0">
              <a:solidFill>
                <a:prstClr val="black"/>
              </a:solidFill>
              <a:latin typeface="Arial" panose="020B0604020202020204" pitchFamily="34" charset="0"/>
              <a:cs typeface="Arial" panose="020B0604020202020204" pitchFamily="34" charset="0"/>
            </a:endParaRPr>
          </a:p>
        </p:txBody>
      </p:sp>
      <p:sp>
        <p:nvSpPr>
          <p:cNvPr id="15" name="TextBox 14"/>
          <p:cNvSpPr txBox="1"/>
          <p:nvPr/>
        </p:nvSpPr>
        <p:spPr>
          <a:xfrm>
            <a:off x="6355079" y="3849624"/>
            <a:ext cx="1775909" cy="523220"/>
          </a:xfrm>
          <a:prstGeom prst="rect">
            <a:avLst/>
          </a:prstGeom>
          <a:noFill/>
        </p:spPr>
        <p:txBody>
          <a:bodyPr wrap="square" rtlCol="0">
            <a:spAutoFit/>
          </a:bodyPr>
          <a:lstStyle/>
          <a:p>
            <a:r>
              <a:rPr lang="en-US" sz="2800" dirty="0">
                <a:solidFill>
                  <a:prstClr val="black"/>
                </a:solidFill>
                <a:latin typeface="Arial" panose="020B0604020202020204" pitchFamily="34" charset="0"/>
                <a:cs typeface="Arial" panose="020B0604020202020204" pitchFamily="34" charset="0"/>
              </a:rPr>
              <a:t>Smoking</a:t>
            </a:r>
            <a:endParaRPr lang="en-MY" sz="2800" dirty="0">
              <a:solidFill>
                <a:prstClr val="black"/>
              </a:solidFill>
              <a:latin typeface="Arial" panose="020B0604020202020204" pitchFamily="34" charset="0"/>
              <a:cs typeface="Arial" panose="020B0604020202020204" pitchFamily="34" charset="0"/>
            </a:endParaRPr>
          </a:p>
        </p:txBody>
      </p:sp>
      <p:sp>
        <p:nvSpPr>
          <p:cNvPr id="16" name="TextBox 15"/>
          <p:cNvSpPr txBox="1"/>
          <p:nvPr/>
        </p:nvSpPr>
        <p:spPr>
          <a:xfrm>
            <a:off x="8833104" y="5589081"/>
            <a:ext cx="1631499" cy="523220"/>
          </a:xfrm>
          <a:prstGeom prst="rect">
            <a:avLst/>
          </a:prstGeom>
          <a:noFill/>
        </p:spPr>
        <p:txBody>
          <a:bodyPr wrap="square" rtlCol="0">
            <a:spAutoFit/>
          </a:bodyPr>
          <a:lstStyle/>
          <a:p>
            <a:r>
              <a:rPr lang="en-US" sz="2800" b="1" dirty="0">
                <a:solidFill>
                  <a:srgbClr val="FF0000"/>
                </a:solidFill>
                <a:latin typeface="Arial" panose="020B0604020202020204" pitchFamily="34" charset="0"/>
                <a:cs typeface="Arial" panose="020B0604020202020204" pitchFamily="34" charset="0"/>
              </a:rPr>
              <a:t>Obesity</a:t>
            </a:r>
            <a:endParaRPr lang="en-MY" sz="2800" b="1" dirty="0">
              <a:solidFill>
                <a:srgbClr val="FF0000"/>
              </a:solidFill>
              <a:latin typeface="Arial" panose="020B0604020202020204" pitchFamily="34" charset="0"/>
              <a:cs typeface="Arial" panose="020B0604020202020204" pitchFamily="34" charset="0"/>
            </a:endParaRPr>
          </a:p>
        </p:txBody>
      </p:sp>
      <p:pic>
        <p:nvPicPr>
          <p:cNvPr id="10246" name="Picture 6" descr="Image result for armed confli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6741" y="1983575"/>
            <a:ext cx="2288269" cy="1445425"/>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Image result for smo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57245" y="3596224"/>
            <a:ext cx="2575529" cy="1552413"/>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Image result for obesity"/>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70694" y="5388745"/>
            <a:ext cx="2038828" cy="1423119"/>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8689214" y="2937682"/>
            <a:ext cx="1978786" cy="523220"/>
          </a:xfrm>
          <a:prstGeom prst="rect">
            <a:avLst/>
          </a:prstGeom>
          <a:noFill/>
        </p:spPr>
        <p:txBody>
          <a:bodyPr wrap="square" rtlCol="0">
            <a:spAutoFit/>
          </a:bodyPr>
          <a:lstStyle/>
          <a:p>
            <a:r>
              <a:rPr lang="en-US" sz="2800" i="1" dirty="0">
                <a:solidFill>
                  <a:prstClr val="black"/>
                </a:solidFill>
                <a:latin typeface="Arial" panose="020B0604020202020204" pitchFamily="34" charset="0"/>
                <a:cs typeface="Arial" panose="020B0604020202020204" pitchFamily="34" charset="0"/>
              </a:rPr>
              <a:t>$2.1 trillion</a:t>
            </a:r>
            <a:endParaRPr lang="en-MY" sz="2800" i="1" dirty="0">
              <a:solidFill>
                <a:prstClr val="black"/>
              </a:solidFill>
              <a:latin typeface="Arial" panose="020B0604020202020204" pitchFamily="34" charset="0"/>
              <a:cs typeface="Arial" panose="020B0604020202020204" pitchFamily="34" charset="0"/>
            </a:endParaRPr>
          </a:p>
        </p:txBody>
      </p:sp>
      <p:sp>
        <p:nvSpPr>
          <p:cNvPr id="18" name="TextBox 17"/>
          <p:cNvSpPr txBox="1"/>
          <p:nvPr/>
        </p:nvSpPr>
        <p:spPr>
          <a:xfrm>
            <a:off x="6228779" y="4297385"/>
            <a:ext cx="1992519" cy="523220"/>
          </a:xfrm>
          <a:prstGeom prst="rect">
            <a:avLst/>
          </a:prstGeom>
          <a:noFill/>
        </p:spPr>
        <p:txBody>
          <a:bodyPr wrap="square" rtlCol="0">
            <a:spAutoFit/>
          </a:bodyPr>
          <a:lstStyle/>
          <a:p>
            <a:r>
              <a:rPr lang="en-US" sz="2800" i="1" dirty="0">
                <a:solidFill>
                  <a:prstClr val="black"/>
                </a:solidFill>
                <a:latin typeface="Arial" panose="020B0604020202020204" pitchFamily="34" charset="0"/>
                <a:cs typeface="Arial" panose="020B0604020202020204" pitchFamily="34" charset="0"/>
              </a:rPr>
              <a:t>$2.1 trillion</a:t>
            </a:r>
            <a:endParaRPr lang="en-MY" sz="2800" i="1" dirty="0">
              <a:solidFill>
                <a:prstClr val="black"/>
              </a:solidFill>
              <a:latin typeface="Arial" panose="020B0604020202020204" pitchFamily="34" charset="0"/>
              <a:cs typeface="Arial" panose="020B0604020202020204" pitchFamily="34" charset="0"/>
            </a:endParaRPr>
          </a:p>
        </p:txBody>
      </p:sp>
      <p:sp>
        <p:nvSpPr>
          <p:cNvPr id="19" name="TextBox 18"/>
          <p:cNvSpPr txBox="1"/>
          <p:nvPr/>
        </p:nvSpPr>
        <p:spPr>
          <a:xfrm>
            <a:off x="8618743" y="5977132"/>
            <a:ext cx="2125457" cy="523220"/>
          </a:xfrm>
          <a:prstGeom prst="rect">
            <a:avLst/>
          </a:prstGeom>
          <a:noFill/>
        </p:spPr>
        <p:txBody>
          <a:bodyPr wrap="square" rtlCol="0">
            <a:spAutoFit/>
          </a:bodyPr>
          <a:lstStyle/>
          <a:p>
            <a:r>
              <a:rPr lang="en-US" sz="2800" i="1" dirty="0">
                <a:solidFill>
                  <a:srgbClr val="FF0000"/>
                </a:solidFill>
                <a:latin typeface="Arial" panose="020B0604020202020204" pitchFamily="34" charset="0"/>
                <a:cs typeface="Arial" panose="020B0604020202020204" pitchFamily="34" charset="0"/>
              </a:rPr>
              <a:t>$2.0 trillion</a:t>
            </a:r>
            <a:endParaRPr lang="en-MY" sz="28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E7CAE-BCB5-438C-BCC9-146325DCE639}"/>
              </a:ext>
            </a:extLst>
          </p:cNvPr>
          <p:cNvSpPr>
            <a:spLocks noGrp="1"/>
          </p:cNvSpPr>
          <p:nvPr>
            <p:ph type="title"/>
          </p:nvPr>
        </p:nvSpPr>
        <p:spPr>
          <a:xfrm>
            <a:off x="0" y="1"/>
            <a:ext cx="12192000" cy="1102658"/>
          </a:xfrm>
        </p:spPr>
        <p:txBody>
          <a:bodyPr>
            <a:noAutofit/>
          </a:bodyPr>
          <a:lstStyle/>
          <a:p>
            <a:pPr algn="ctr"/>
            <a:r>
              <a:rPr lang="en-US" sz="5600" dirty="0">
                <a:solidFill>
                  <a:srgbClr val="FF0000"/>
                </a:solidFill>
                <a:latin typeface="Garamond" panose="02020404030301010803" pitchFamily="18" charset="0"/>
              </a:rPr>
              <a:t>Hidden hunger</a:t>
            </a:r>
            <a:r>
              <a:rPr lang="en-US" sz="5600" dirty="0">
                <a:latin typeface="Garamond" panose="02020404030301010803" pitchFamily="18" charset="0"/>
              </a:rPr>
              <a:t> Micronutrient deficiencies</a:t>
            </a:r>
            <a:endParaRPr lang="en-MY" sz="5600" dirty="0">
              <a:latin typeface="Garamond" panose="02020404030301010803" pitchFamily="18" charset="0"/>
            </a:endParaRPr>
          </a:p>
        </p:txBody>
      </p:sp>
      <p:sp>
        <p:nvSpPr>
          <p:cNvPr id="3" name="Content Placeholder 2">
            <a:extLst>
              <a:ext uri="{FF2B5EF4-FFF2-40B4-BE49-F238E27FC236}">
                <a16:creationId xmlns:a16="http://schemas.microsoft.com/office/drawing/2014/main" id="{6E8FA3BD-692E-45BC-9A79-789D8D2DFEE6}"/>
              </a:ext>
            </a:extLst>
          </p:cNvPr>
          <p:cNvSpPr>
            <a:spLocks noGrp="1"/>
          </p:cNvSpPr>
          <p:nvPr>
            <p:ph idx="1"/>
          </p:nvPr>
        </p:nvSpPr>
        <p:spPr>
          <a:xfrm>
            <a:off x="932688" y="1102659"/>
            <a:ext cx="11259312" cy="5755341"/>
          </a:xfrm>
        </p:spPr>
        <p:txBody>
          <a:bodyPr>
            <a:noAutofit/>
          </a:bodyPr>
          <a:lstStyle/>
          <a:p>
            <a:r>
              <a:rPr lang="en-US" sz="4800" dirty="0">
                <a:solidFill>
                  <a:srgbClr val="FF0000"/>
                </a:solidFill>
                <a:latin typeface="Garamond" panose="02020404030301010803" pitchFamily="18" charset="0"/>
              </a:rPr>
              <a:t>Micronutrients</a:t>
            </a:r>
            <a:r>
              <a:rPr lang="en-US" sz="4800" dirty="0">
                <a:latin typeface="Garamond" panose="02020404030301010803" pitchFamily="18" charset="0"/>
              </a:rPr>
              <a:t>: vitamins, minerals, trace 	elements</a:t>
            </a:r>
          </a:p>
          <a:p>
            <a:r>
              <a:rPr lang="en-US" sz="4800" dirty="0">
                <a:solidFill>
                  <a:srgbClr val="FF0000"/>
                </a:solidFill>
                <a:latin typeface="Garamond" panose="02020404030301010803" pitchFamily="18" charset="0"/>
              </a:rPr>
              <a:t>Dietary diversity</a:t>
            </a:r>
            <a:r>
              <a:rPr lang="en-US" sz="4800" dirty="0">
                <a:latin typeface="Garamond" panose="02020404030301010803" pitchFamily="18" charset="0"/>
              </a:rPr>
              <a:t>: sustainable ‘food system’ 	solution</a:t>
            </a:r>
          </a:p>
          <a:p>
            <a:r>
              <a:rPr lang="en-US" sz="4800" dirty="0">
                <a:latin typeface="Garamond" panose="02020404030301010803" pitchFamily="18" charset="0"/>
              </a:rPr>
              <a:t>Nutrition </a:t>
            </a:r>
            <a:r>
              <a:rPr lang="en-US" sz="4800" dirty="0">
                <a:solidFill>
                  <a:srgbClr val="FF0000"/>
                </a:solidFill>
                <a:latin typeface="Garamond" panose="02020404030301010803" pitchFamily="18" charset="0"/>
              </a:rPr>
              <a:t>supplements</a:t>
            </a:r>
            <a:r>
              <a:rPr lang="en-US" sz="4800" dirty="0">
                <a:latin typeface="Garamond" panose="02020404030301010803" pitchFamily="18" charset="0"/>
              </a:rPr>
              <a:t>: very </a:t>
            </a:r>
            <a:r>
              <a:rPr lang="en-US" sz="4800" dirty="0">
                <a:solidFill>
                  <a:srgbClr val="FF0000"/>
                </a:solidFill>
                <a:latin typeface="Garamond" panose="02020404030301010803" pitchFamily="18" charset="0"/>
              </a:rPr>
              <a:t>costly</a:t>
            </a:r>
            <a:r>
              <a:rPr lang="en-US" sz="4800" dirty="0">
                <a:latin typeface="Garamond" panose="02020404030301010803" pitchFamily="18" charset="0"/>
              </a:rPr>
              <a:t> solution</a:t>
            </a:r>
          </a:p>
          <a:p>
            <a:r>
              <a:rPr lang="en-US" sz="4800" dirty="0">
                <a:latin typeface="Garamond" panose="02020404030301010803" pitchFamily="18" charset="0"/>
              </a:rPr>
              <a:t>Some </a:t>
            </a:r>
            <a:r>
              <a:rPr lang="en-US" sz="4800" dirty="0">
                <a:solidFill>
                  <a:srgbClr val="FF0000"/>
                </a:solidFill>
                <a:latin typeface="Garamond" panose="02020404030301010803" pitchFamily="18" charset="0"/>
              </a:rPr>
              <a:t>low-cost</a:t>
            </a:r>
            <a:r>
              <a:rPr lang="en-US" sz="4800" dirty="0">
                <a:latin typeface="Garamond" panose="02020404030301010803" pitchFamily="18" charset="0"/>
              </a:rPr>
              <a:t> options, e.g., table salt 	iodization, fertilizers (soil </a:t>
            </a:r>
            <a:r>
              <a:rPr lang="en-US" sz="4800" dirty="0">
                <a:latin typeface="Garamond" panose="02020404030301010803" pitchFamily="18" charset="0"/>
                <a:sym typeface="Wingdings" panose="05000000000000000000" pitchFamily="2" charset="2"/>
              </a:rPr>
              <a:t> plant  	human	</a:t>
            </a:r>
            <a:r>
              <a:rPr lang="en-US" sz="4800" dirty="0">
                <a:latin typeface="Garamond" panose="02020404030301010803" pitchFamily="18" charset="0"/>
              </a:rPr>
              <a:t>nutrition) </a:t>
            </a:r>
            <a:endParaRPr lang="en-MY" sz="4800" dirty="0">
              <a:latin typeface="Garamond" panose="02020404030301010803" pitchFamily="18" charset="0"/>
            </a:endParaRPr>
          </a:p>
        </p:txBody>
      </p:sp>
    </p:spTree>
    <p:extLst>
      <p:ext uri="{BB962C8B-B14F-4D97-AF65-F5344CB8AC3E}">
        <p14:creationId xmlns:p14="http://schemas.microsoft.com/office/powerpoint/2010/main" val="179437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D5FE-E93C-4BF5-AF9B-1535B9830718}"/>
              </a:ext>
            </a:extLst>
          </p:cNvPr>
          <p:cNvSpPr>
            <a:spLocks noGrp="1"/>
          </p:cNvSpPr>
          <p:nvPr>
            <p:ph type="title"/>
          </p:nvPr>
        </p:nvSpPr>
        <p:spPr>
          <a:xfrm>
            <a:off x="0" y="1"/>
            <a:ext cx="12192000" cy="900751"/>
          </a:xfrm>
        </p:spPr>
        <p:txBody>
          <a:bodyPr>
            <a:noAutofit/>
          </a:bodyPr>
          <a:lstStyle/>
          <a:p>
            <a:pPr algn="ctr"/>
            <a:r>
              <a:rPr lang="en-US" sz="5800" dirty="0">
                <a:latin typeface="Garamond" panose="02020404030301010803" pitchFamily="18" charset="0"/>
              </a:rPr>
              <a:t>Diet-related </a:t>
            </a:r>
            <a:r>
              <a:rPr lang="en-US" sz="5800" dirty="0">
                <a:solidFill>
                  <a:srgbClr val="FF0000"/>
                </a:solidFill>
                <a:latin typeface="Garamond" panose="02020404030301010803" pitchFamily="18" charset="0"/>
              </a:rPr>
              <a:t>non-communicable diseases</a:t>
            </a:r>
            <a:endParaRPr lang="en-MY" sz="5800" dirty="0">
              <a:solidFill>
                <a:srgbClr val="FF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F20B1814-2EE1-4A0E-8DA9-5B7583F40643}"/>
              </a:ext>
            </a:extLst>
          </p:cNvPr>
          <p:cNvSpPr>
            <a:spLocks noGrp="1"/>
          </p:cNvSpPr>
          <p:nvPr>
            <p:ph idx="1"/>
          </p:nvPr>
        </p:nvSpPr>
        <p:spPr>
          <a:xfrm>
            <a:off x="1582220" y="1089061"/>
            <a:ext cx="10058399" cy="5768940"/>
          </a:xfrm>
        </p:spPr>
        <p:txBody>
          <a:bodyPr>
            <a:noAutofit/>
          </a:bodyPr>
          <a:lstStyle/>
          <a:p>
            <a:pPr>
              <a:lnSpc>
                <a:spcPct val="110000"/>
              </a:lnSpc>
              <a:spcBef>
                <a:spcPts val="0"/>
              </a:spcBef>
            </a:pPr>
            <a:r>
              <a:rPr lang="en-US" sz="4000" dirty="0">
                <a:latin typeface="Garamond" panose="02020404030301010803" pitchFamily="18" charset="0"/>
              </a:rPr>
              <a:t>Many non-communicable diseases (NCDs),      	i.e., not infectious, e.g., related to smoking, 	occupational safety, etc.</a:t>
            </a:r>
          </a:p>
          <a:p>
            <a:pPr>
              <a:lnSpc>
                <a:spcPct val="110000"/>
              </a:lnSpc>
              <a:spcBef>
                <a:spcPts val="0"/>
              </a:spcBef>
            </a:pPr>
            <a:r>
              <a:rPr lang="en-US" sz="4000" dirty="0">
                <a:latin typeface="Garamond" panose="02020404030301010803" pitchFamily="18" charset="0"/>
              </a:rPr>
              <a:t>Many food or diet-related NCDs</a:t>
            </a:r>
          </a:p>
          <a:p>
            <a:pPr>
              <a:lnSpc>
                <a:spcPct val="110000"/>
              </a:lnSpc>
              <a:spcBef>
                <a:spcPts val="0"/>
              </a:spcBef>
            </a:pPr>
            <a:r>
              <a:rPr lang="en-US" sz="4000" dirty="0">
                <a:latin typeface="Garamond" panose="02020404030301010803" pitchFamily="18" charset="0"/>
              </a:rPr>
              <a:t>Now mainly associated with obesity, overweight</a:t>
            </a:r>
          </a:p>
          <a:p>
            <a:pPr>
              <a:lnSpc>
                <a:spcPct val="110000"/>
              </a:lnSpc>
              <a:spcBef>
                <a:spcPts val="0"/>
              </a:spcBef>
            </a:pPr>
            <a:r>
              <a:rPr lang="en-US" sz="4000" dirty="0">
                <a:latin typeface="Garamond" panose="02020404030301010803" pitchFamily="18" charset="0"/>
              </a:rPr>
              <a:t>Also associated with excessive sugar, salt 	consumption</a:t>
            </a:r>
          </a:p>
          <a:p>
            <a:pPr>
              <a:lnSpc>
                <a:spcPct val="110000"/>
              </a:lnSpc>
              <a:spcBef>
                <a:spcPts val="600"/>
              </a:spcBef>
            </a:pPr>
            <a:r>
              <a:rPr lang="en-US" sz="4000" dirty="0">
                <a:latin typeface="Garamond" panose="02020404030301010803" pitchFamily="18" charset="0"/>
              </a:rPr>
              <a:t>Loosely, wrongly termed ‘overnutrition’</a:t>
            </a:r>
            <a:endParaRPr lang="en-MY" sz="4000" dirty="0">
              <a:latin typeface="Garamond" panose="02020404030301010803" pitchFamily="18" charset="0"/>
            </a:endParaRPr>
          </a:p>
        </p:txBody>
      </p:sp>
    </p:spTree>
    <p:extLst>
      <p:ext uri="{BB962C8B-B14F-4D97-AF65-F5344CB8AC3E}">
        <p14:creationId xmlns:p14="http://schemas.microsoft.com/office/powerpoint/2010/main" val="361496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44" y="0"/>
            <a:ext cx="9445752" cy="996696"/>
          </a:xfrm>
          <a:solidFill>
            <a:schemeClr val="accent5">
              <a:lumMod val="40000"/>
              <a:lumOff val="60000"/>
            </a:schemeClr>
          </a:solidFill>
        </p:spPr>
        <p:txBody>
          <a:bodyPr>
            <a:normAutofit/>
          </a:bodyPr>
          <a:lstStyle/>
          <a:p>
            <a:pPr algn="ctr"/>
            <a:r>
              <a:rPr lang="en-US" sz="6000" dirty="0">
                <a:latin typeface="Garamond" panose="02020404030301010803" pitchFamily="18" charset="0"/>
              </a:rPr>
              <a:t>Better nutrition? Why? How?</a:t>
            </a:r>
          </a:p>
        </p:txBody>
      </p:sp>
      <p:sp>
        <p:nvSpPr>
          <p:cNvPr id="3" name="Content Placeholder 2"/>
          <p:cNvSpPr>
            <a:spLocks noGrp="1"/>
          </p:cNvSpPr>
          <p:nvPr>
            <p:ph idx="1"/>
          </p:nvPr>
        </p:nvSpPr>
        <p:spPr>
          <a:xfrm>
            <a:off x="976045" y="1109608"/>
            <a:ext cx="11215954" cy="5748391"/>
          </a:xfrm>
        </p:spPr>
        <p:txBody>
          <a:bodyPr>
            <a:normAutofit/>
          </a:bodyPr>
          <a:lstStyle/>
          <a:p>
            <a:r>
              <a:rPr lang="en-US" sz="4400" dirty="0">
                <a:latin typeface="Garamond" panose="02020404030301010803" pitchFamily="18" charset="0"/>
              </a:rPr>
              <a:t>Malnutrition costs lives, money</a:t>
            </a:r>
          </a:p>
          <a:p>
            <a:r>
              <a:rPr lang="en-US" sz="4400" dirty="0">
                <a:latin typeface="Garamond" panose="02020404030301010803" pitchFamily="18" charset="0"/>
              </a:rPr>
              <a:t>Healthier diets need </a:t>
            </a:r>
            <a:r>
              <a:rPr lang="en-US" sz="4400" dirty="0">
                <a:solidFill>
                  <a:srgbClr val="FF0000"/>
                </a:solidFill>
                <a:latin typeface="Garamond" panose="02020404030301010803" pitchFamily="18" charset="0"/>
              </a:rPr>
              <a:t>better food systems</a:t>
            </a:r>
          </a:p>
          <a:p>
            <a:r>
              <a:rPr lang="en-US" sz="4400" dirty="0">
                <a:latin typeface="Garamond" panose="02020404030301010803" pitchFamily="18" charset="0"/>
              </a:rPr>
              <a:t>Health, education, water, sanitation, lifestyles, 	etc. needed</a:t>
            </a:r>
          </a:p>
          <a:p>
            <a:r>
              <a:rPr lang="en-US" sz="4400" dirty="0">
                <a:latin typeface="Garamond" panose="02020404030301010803" pitchFamily="18" charset="0"/>
              </a:rPr>
              <a:t>Appropriate policies, incentives, governance</a:t>
            </a:r>
          </a:p>
          <a:p>
            <a:r>
              <a:rPr lang="en-US" sz="4400" dirty="0">
                <a:latin typeface="Garamond" panose="02020404030301010803" pitchFamily="18" charset="0"/>
              </a:rPr>
              <a:t>Sustainable food systems central </a:t>
            </a:r>
          </a:p>
          <a:p>
            <a:r>
              <a:rPr lang="en-US" sz="4400" dirty="0">
                <a:latin typeface="Garamond" panose="02020404030301010803" pitchFamily="18" charset="0"/>
              </a:rPr>
              <a:t>Without full employment, decent work, need 	</a:t>
            </a:r>
            <a:r>
              <a:rPr lang="en-US" sz="4400" dirty="0">
                <a:solidFill>
                  <a:srgbClr val="CC3300"/>
                </a:solidFill>
                <a:latin typeface="Garamond" panose="02020404030301010803" pitchFamily="18" charset="0"/>
              </a:rPr>
              <a:t>social protection floor </a:t>
            </a:r>
            <a:r>
              <a:rPr lang="en-US" sz="4400" dirty="0">
                <a:latin typeface="Garamond" panose="02020404030301010803" pitchFamily="18" charset="0"/>
              </a:rPr>
              <a:t>to realize right to food</a:t>
            </a:r>
          </a:p>
        </p:txBody>
      </p:sp>
    </p:spTree>
    <p:extLst>
      <p:ext uri="{BB962C8B-B14F-4D97-AF65-F5344CB8AC3E}">
        <p14:creationId xmlns:p14="http://schemas.microsoft.com/office/powerpoint/2010/main" val="182555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1015663"/>
          </a:xfrm>
          <a:prstGeom prst="rect">
            <a:avLst/>
          </a:prstGeom>
          <a:noFill/>
        </p:spPr>
        <p:txBody>
          <a:bodyPr wrap="square" rtlCol="0">
            <a:spAutoFit/>
          </a:bodyPr>
          <a:lstStyle/>
          <a:p>
            <a:pPr algn="ctr"/>
            <a:r>
              <a:rPr lang="en-US" sz="6000" dirty="0">
                <a:latin typeface="Garamond" panose="02020404030301010803" pitchFamily="18" charset="0"/>
                <a:cs typeface="Times New Roman" panose="02020603050405020304" pitchFamily="18" charset="0"/>
              </a:rPr>
              <a:t>Solution: More varied, not less food</a:t>
            </a:r>
          </a:p>
        </p:txBody>
      </p:sp>
      <p:pic>
        <p:nvPicPr>
          <p:cNvPr id="8" name="Picture 7"/>
          <p:cNvPicPr>
            <a:picLocks noChangeAspect="1"/>
          </p:cNvPicPr>
          <p:nvPr/>
        </p:nvPicPr>
        <p:blipFill>
          <a:blip r:embed="rId3"/>
          <a:stretch>
            <a:fillRect/>
          </a:stretch>
        </p:blipFill>
        <p:spPr>
          <a:xfrm>
            <a:off x="0" y="879676"/>
            <a:ext cx="12192000" cy="5978324"/>
          </a:xfrm>
          <a:prstGeom prst="rect">
            <a:avLst/>
          </a:prstGeom>
        </p:spPr>
      </p:pic>
    </p:spTree>
    <p:extLst>
      <p:ext uri="{BB962C8B-B14F-4D97-AF65-F5344CB8AC3E}">
        <p14:creationId xmlns:p14="http://schemas.microsoft.com/office/powerpoint/2010/main" val="112507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0" y="0"/>
            <a:ext cx="12192000" cy="914400"/>
          </a:xfrm>
        </p:spPr>
        <p:txBody>
          <a:bodyPr>
            <a:noAutofit/>
          </a:bodyPr>
          <a:lstStyle/>
          <a:p>
            <a:pPr algn="ctr">
              <a:defRPr/>
            </a:pPr>
            <a:r>
              <a:rPr lang="en-US" sz="6000" dirty="0">
                <a:latin typeface="Garamond" pitchFamily="18" charset="0"/>
              </a:rPr>
              <a:t>Commodity prices lower post-1970s</a:t>
            </a:r>
          </a:p>
        </p:txBody>
      </p:sp>
      <p:graphicFrame>
        <p:nvGraphicFramePr>
          <p:cNvPr id="1026" name="Object 6"/>
          <p:cNvGraphicFramePr>
            <a:graphicFrameLocks noChangeAspect="1"/>
          </p:cNvGraphicFramePr>
          <p:nvPr>
            <p:extLst>
              <p:ext uri="{D42A27DB-BD31-4B8C-83A1-F6EECF244321}">
                <p14:modId xmlns:p14="http://schemas.microsoft.com/office/powerpoint/2010/main" val="4217873062"/>
              </p:ext>
            </p:extLst>
          </p:nvPr>
        </p:nvGraphicFramePr>
        <p:xfrm>
          <a:off x="0" y="914400"/>
          <a:ext cx="12192000" cy="5943600"/>
        </p:xfrm>
        <a:graphic>
          <a:graphicData uri="http://schemas.openxmlformats.org/presentationml/2006/ole">
            <mc:AlternateContent xmlns:mc="http://schemas.openxmlformats.org/markup-compatibility/2006">
              <mc:Choice xmlns:v="urn:schemas-microsoft-com:vml" Requires="v">
                <p:oleObj r:id="rId2" imgW="9449619" imgH="5639289" progId="Excel.Sheet.8">
                  <p:embed/>
                </p:oleObj>
              </mc:Choice>
              <mc:Fallback>
                <p:oleObj r:id="rId2" imgW="9449619" imgH="5639289" progId="Excel.Sheet.8">
                  <p:embed/>
                  <p:pic>
                    <p:nvPicPr>
                      <p:cNvPr id="1026"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12192000" cy="5943600"/>
                      </a:xfrm>
                      <a:prstGeom prst="rect">
                        <a:avLst/>
                      </a:prstGeom>
                      <a:noFill/>
                    </p:spPr>
                  </p:pic>
                </p:oleObj>
              </mc:Fallback>
            </mc:AlternateContent>
          </a:graphicData>
        </a:graphic>
      </p:graphicFrame>
      <p:sp>
        <p:nvSpPr>
          <p:cNvPr id="1028" name="Text Box 7"/>
          <p:cNvSpPr txBox="1">
            <a:spLocks noChangeArrowheads="1"/>
          </p:cNvSpPr>
          <p:nvPr/>
        </p:nvSpPr>
        <p:spPr bwMode="auto">
          <a:xfrm>
            <a:off x="2209800" y="6248400"/>
            <a:ext cx="4343400" cy="304800"/>
          </a:xfrm>
          <a:prstGeom prst="rect">
            <a:avLst/>
          </a:prstGeom>
          <a:noFill/>
          <a:ln w="9525">
            <a:noFill/>
            <a:miter lim="800000"/>
            <a:headEnd/>
            <a:tailEnd/>
          </a:ln>
        </p:spPr>
        <p:txBody>
          <a:bodyPr>
            <a:spAutoFit/>
          </a:bodyPr>
          <a:lstStyle/>
          <a:p>
            <a:pPr>
              <a:spcBef>
                <a:spcPct val="50000"/>
              </a:spcBef>
            </a:pPr>
            <a:r>
              <a:rPr lang="en-GB" sz="1400" dirty="0">
                <a:solidFill>
                  <a:schemeClr val="bg1"/>
                </a:solidFill>
              </a:rPr>
              <a:t>Source: updated </a:t>
            </a:r>
            <a:r>
              <a:rPr lang="en-GB" sz="1400" dirty="0" err="1">
                <a:solidFill>
                  <a:schemeClr val="bg1"/>
                </a:solidFill>
              </a:rPr>
              <a:t>Grilli</a:t>
            </a:r>
            <a:r>
              <a:rPr lang="en-GB" sz="1400" dirty="0">
                <a:solidFill>
                  <a:schemeClr val="bg1"/>
                </a:solidFill>
              </a:rPr>
              <a:t> and Yang dataset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27617</TotalTime>
  <Words>1875</Words>
  <Application>Microsoft Office PowerPoint</Application>
  <PresentationFormat>Widescreen</PresentationFormat>
  <Paragraphs>152</Paragraphs>
  <Slides>21</Slides>
  <Notes>6</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Calibri Light</vt:lpstr>
      <vt:lpstr>Century Gothic</vt:lpstr>
      <vt:lpstr>Garamond</vt:lpstr>
      <vt:lpstr>Times New Roman</vt:lpstr>
      <vt:lpstr>Office Theme</vt:lpstr>
      <vt:lpstr>Microsoft Excel 97-2003 Worksheet</vt:lpstr>
      <vt:lpstr> Perfect Storm? War, Stagflation, Hunger</vt:lpstr>
      <vt:lpstr>Malnutrition challenges</vt:lpstr>
      <vt:lpstr>Malnutrition’s multiple faces</vt:lpstr>
      <vt:lpstr>PowerPoint Presentation</vt:lpstr>
      <vt:lpstr>Hidden hunger Micronutrient deficiencies</vt:lpstr>
      <vt:lpstr>Diet-related non-communicable diseases</vt:lpstr>
      <vt:lpstr>Better nutrition? Why? How?</vt:lpstr>
      <vt:lpstr>PowerPoint Presentation</vt:lpstr>
      <vt:lpstr>Commodity prices lower post-1970s</vt:lpstr>
      <vt:lpstr>Tropical agricultural prices, 1865-2015</vt:lpstr>
      <vt:lpstr>African terms of trade worse</vt:lpstr>
      <vt:lpstr>Commodity terms of trade worse for most LMICs, with some levels close to 2012-14</vt:lpstr>
      <vt:lpstr>PowerPoint Presentation</vt:lpstr>
      <vt:lpstr>Food production, supply, loss, waste</vt:lpstr>
      <vt:lpstr>Undernourishment</vt:lpstr>
      <vt:lpstr>Impact of Ukraine crisis on global food security</vt:lpstr>
      <vt:lpstr>Stagflation drivers</vt:lpstr>
      <vt:lpstr>Macroeconomic policy constraints</vt:lpstr>
      <vt:lpstr>War, sanctions, stagflation, hunger</vt:lpstr>
      <vt:lpstr>Urgent action needed </vt:lpstr>
      <vt:lpstr>Thank you Carpe diem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in Malaysia? Tun Hussein Onn Chair Public Lecture</dc:title>
  <dc:creator>Prof. Jomo Kwame Sundaram</dc:creator>
  <cp:lastModifiedBy>Jomo Sundaram</cp:lastModifiedBy>
  <cp:revision>146</cp:revision>
  <cp:lastPrinted>2018-09-07T08:18:33Z</cp:lastPrinted>
  <dcterms:created xsi:type="dcterms:W3CDTF">2017-02-11T22:58:08Z</dcterms:created>
  <dcterms:modified xsi:type="dcterms:W3CDTF">2022-10-15T12:53:31Z</dcterms:modified>
</cp:coreProperties>
</file>