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3" r:id="rId5"/>
    <p:sldId id="259" r:id="rId6"/>
    <p:sldId id="260" r:id="rId7"/>
    <p:sldId id="264"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B8D5"/>
    <a:srgbClr val="2A2E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84"/>
    <p:restoredTop sz="94610"/>
  </p:normalViewPr>
  <p:slideViewPr>
    <p:cSldViewPr snapToGrid="0" snapToObjects="1">
      <p:cViewPr varScale="1">
        <p:scale>
          <a:sx n="69" d="100"/>
          <a:sy n="69" d="100"/>
        </p:scale>
        <p:origin x="182" y="51"/>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DF6AB-CDCA-1E40-88AE-63D1FDE9F0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D9422E-A6AB-A04F-B0FE-ACB38500B4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84B751-5C54-1E4A-9A59-14145409632A}"/>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5" name="Footer Placeholder 4">
            <a:extLst>
              <a:ext uri="{FF2B5EF4-FFF2-40B4-BE49-F238E27FC236}">
                <a16:creationId xmlns:a16="http://schemas.microsoft.com/office/drawing/2014/main" id="{EA44AC0B-25CA-EE42-8107-C964335DA2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09D64E-60E6-3D47-9C95-13DC4859812B}"/>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4148070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C4B0B-E9B6-F547-ACF9-B2CB0CEBB4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9D2920-E3AA-1E41-9D2F-73AC02A85EA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720180-9328-AA4F-8A9A-02CB53C834ED}"/>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5" name="Footer Placeholder 4">
            <a:extLst>
              <a:ext uri="{FF2B5EF4-FFF2-40B4-BE49-F238E27FC236}">
                <a16:creationId xmlns:a16="http://schemas.microsoft.com/office/drawing/2014/main" id="{8C7BB497-1FC9-6A43-B853-23A9D03E1C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91E2F3-2D1C-0D44-AB25-D1DEAF5D4154}"/>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3368919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BAC1F-A2FF-394C-9395-84766706FD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F8EACA-DAB7-684B-B6CF-FA80D1C5516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ADABFF-035C-B346-A5C8-70717D9CE1B0}"/>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5" name="Footer Placeholder 4">
            <a:extLst>
              <a:ext uri="{FF2B5EF4-FFF2-40B4-BE49-F238E27FC236}">
                <a16:creationId xmlns:a16="http://schemas.microsoft.com/office/drawing/2014/main" id="{5906DD67-9B6C-1F4E-89DC-FB1A0282BB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516FEB-8EE0-9A45-A742-F2A2B746A245}"/>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2044516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07E6E-11ED-3C49-8FAC-3A94D870DA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7A3009-5D2E-2F41-B08A-2B5BA3E0FC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60D3D4-7841-744D-AEEE-DB6C12D4FCC0}"/>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5" name="Footer Placeholder 4">
            <a:extLst>
              <a:ext uri="{FF2B5EF4-FFF2-40B4-BE49-F238E27FC236}">
                <a16:creationId xmlns:a16="http://schemas.microsoft.com/office/drawing/2014/main" id="{EEF75AAA-B2E7-0442-996B-867DE29239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C88582-B0AD-9F42-B884-A64E23DC866F}"/>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2670681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72E64-19F8-234E-92F0-37A9486EB4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AC2B0E-D3D0-9644-A778-457562F561D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1215C5C-F1F1-AE4C-8D3A-66578767C8FC}"/>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5" name="Footer Placeholder 4">
            <a:extLst>
              <a:ext uri="{FF2B5EF4-FFF2-40B4-BE49-F238E27FC236}">
                <a16:creationId xmlns:a16="http://schemas.microsoft.com/office/drawing/2014/main" id="{ED7DBD0C-76CB-624C-ABB1-5363E1E7C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D29634-7B20-A945-A821-1AC5ED018023}"/>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3342614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DA273-57E1-E44B-BD29-725E22C757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7FBB4E-7EAB-664F-8100-E0B9F00D4F8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1110BF-B84A-F442-9F88-3B2929FAA0D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57C066-7348-5548-A980-903A1A883325}"/>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6" name="Footer Placeholder 5">
            <a:extLst>
              <a:ext uri="{FF2B5EF4-FFF2-40B4-BE49-F238E27FC236}">
                <a16:creationId xmlns:a16="http://schemas.microsoft.com/office/drawing/2014/main" id="{E28FEA78-14D2-A64F-8073-9AF361020E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20C716-0FEE-0F40-A492-829CC0661881}"/>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159029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E6230-1BF1-4745-9A28-45333F3A7C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5C99305-638A-E64F-BBFE-02F35E9A3AC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AFD32C3-086F-084D-90E8-19487EB88F7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342909-3D06-2C44-8038-9E7407599E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60DB14B-097A-9745-9BD4-48C319B889D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A8E76A-5BF5-AE46-AAF1-A08D941729B0}"/>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8" name="Footer Placeholder 7">
            <a:extLst>
              <a:ext uri="{FF2B5EF4-FFF2-40B4-BE49-F238E27FC236}">
                <a16:creationId xmlns:a16="http://schemas.microsoft.com/office/drawing/2014/main" id="{867C67A6-FD16-3843-BC67-A1D941E3AC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CA1AF51-A663-6D4E-9B2B-5503358614E0}"/>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4149261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DE603-8826-4646-88B5-4DBF54387D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A47EA63-592F-2E48-A886-478FD3AF3D33}"/>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4" name="Footer Placeholder 3">
            <a:extLst>
              <a:ext uri="{FF2B5EF4-FFF2-40B4-BE49-F238E27FC236}">
                <a16:creationId xmlns:a16="http://schemas.microsoft.com/office/drawing/2014/main" id="{48D7FEA6-2F52-8547-A230-0F2F2048B0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88E7DC-9C3F-C64B-8495-198C2E77F2D4}"/>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203296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F6195C-1912-B64D-883F-C68D8C01C744}"/>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3" name="Footer Placeholder 2">
            <a:extLst>
              <a:ext uri="{FF2B5EF4-FFF2-40B4-BE49-F238E27FC236}">
                <a16:creationId xmlns:a16="http://schemas.microsoft.com/office/drawing/2014/main" id="{D0989CAC-2028-5D47-AA59-80BEE763C68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C65D18-8B8F-8A45-B066-F9244B1E416D}"/>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340977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9780-0985-8A4F-94FB-21C1CD4ADB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92CD59-6D1F-0747-9A7F-A966ADCF1E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760130-92F4-4A42-8D1D-226EC52C9E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CFBA305-D539-4E40-8604-ED594E22FDF9}"/>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6" name="Footer Placeholder 5">
            <a:extLst>
              <a:ext uri="{FF2B5EF4-FFF2-40B4-BE49-F238E27FC236}">
                <a16:creationId xmlns:a16="http://schemas.microsoft.com/office/drawing/2014/main" id="{7436B922-ADA6-1F4E-B437-3458EDA02D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1B2B7C-3E7C-9740-83E1-5785842CECA4}"/>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155482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8C1A3-1DF4-5744-BB81-8D95122AA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8F0163-69EF-0C46-9068-4A3400F834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FC7D7B-7366-9046-B97E-972932DDC2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F27B4EB-799D-524A-B3E1-2C878CC52405}"/>
              </a:ext>
            </a:extLst>
          </p:cNvPr>
          <p:cNvSpPr>
            <a:spLocks noGrp="1"/>
          </p:cNvSpPr>
          <p:nvPr>
            <p:ph type="dt" sz="half" idx="10"/>
          </p:nvPr>
        </p:nvSpPr>
        <p:spPr/>
        <p:txBody>
          <a:bodyPr/>
          <a:lstStyle/>
          <a:p>
            <a:fld id="{87CF3F08-0284-8A4A-A73B-340755B0614F}" type="datetimeFigureOut">
              <a:rPr lang="en-US" smtClean="0"/>
              <a:t>2/17/2020</a:t>
            </a:fld>
            <a:endParaRPr lang="en-US"/>
          </a:p>
        </p:txBody>
      </p:sp>
      <p:sp>
        <p:nvSpPr>
          <p:cNvPr id="6" name="Footer Placeholder 5">
            <a:extLst>
              <a:ext uri="{FF2B5EF4-FFF2-40B4-BE49-F238E27FC236}">
                <a16:creationId xmlns:a16="http://schemas.microsoft.com/office/drawing/2014/main" id="{5F1073BF-2B53-6741-B0C4-E045595753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F5AFD7-D3FF-6A44-B7EC-5F7A519DE934}"/>
              </a:ext>
            </a:extLst>
          </p:cNvPr>
          <p:cNvSpPr>
            <a:spLocks noGrp="1"/>
          </p:cNvSpPr>
          <p:nvPr>
            <p:ph type="sldNum" sz="quarter" idx="12"/>
          </p:nvPr>
        </p:nvSpPr>
        <p:spPr/>
        <p:txBody>
          <a:bodyPr/>
          <a:lstStyle/>
          <a:p>
            <a:fld id="{860604BA-6D0B-2D4F-9181-F608D73B4BE7}" type="slidenum">
              <a:rPr lang="en-US" smtClean="0"/>
              <a:t>‹N°›</a:t>
            </a:fld>
            <a:endParaRPr lang="en-US"/>
          </a:p>
        </p:txBody>
      </p:sp>
    </p:spTree>
    <p:extLst>
      <p:ext uri="{BB962C8B-B14F-4D97-AF65-F5344CB8AC3E}">
        <p14:creationId xmlns:p14="http://schemas.microsoft.com/office/powerpoint/2010/main" val="3767714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610B1B-5812-154D-8ADC-12ADB3040F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7DF02D-6E3A-D340-9625-61F9B44BE2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7E0558-0BC0-D140-9F0F-0BB59A1441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CF3F08-0284-8A4A-A73B-340755B0614F}" type="datetimeFigureOut">
              <a:rPr lang="en-US" smtClean="0"/>
              <a:t>2/17/2020</a:t>
            </a:fld>
            <a:endParaRPr lang="en-US"/>
          </a:p>
        </p:txBody>
      </p:sp>
      <p:sp>
        <p:nvSpPr>
          <p:cNvPr id="5" name="Footer Placeholder 4">
            <a:extLst>
              <a:ext uri="{FF2B5EF4-FFF2-40B4-BE49-F238E27FC236}">
                <a16:creationId xmlns:a16="http://schemas.microsoft.com/office/drawing/2014/main" id="{85055D98-0276-C341-9D17-B545B85598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10D571-D95D-0246-BFEA-9344D72CFB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604BA-6D0B-2D4F-9181-F608D73B4BE7}" type="slidenum">
              <a:rPr lang="en-US" smtClean="0"/>
              <a:t>‹N°›</a:t>
            </a:fld>
            <a:endParaRPr lang="en-US"/>
          </a:p>
        </p:txBody>
      </p:sp>
    </p:spTree>
    <p:extLst>
      <p:ext uri="{BB962C8B-B14F-4D97-AF65-F5344CB8AC3E}">
        <p14:creationId xmlns:p14="http://schemas.microsoft.com/office/powerpoint/2010/main" val="22672536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F8308-FC34-4C46-9678-3C296FBE835D}"/>
              </a:ext>
            </a:extLst>
          </p:cNvPr>
          <p:cNvSpPr>
            <a:spLocks noGrp="1"/>
          </p:cNvSpPr>
          <p:nvPr>
            <p:ph type="ctrTitle"/>
          </p:nvPr>
        </p:nvSpPr>
        <p:spPr>
          <a:xfrm>
            <a:off x="1002322" y="2264674"/>
            <a:ext cx="10603524" cy="2387600"/>
          </a:xfrm>
        </p:spPr>
        <p:txBody>
          <a:bodyPr>
            <a:noAutofit/>
          </a:bodyPr>
          <a:lstStyle/>
          <a:p>
            <a:br>
              <a:rPr lang="en-US" sz="4800" b="1" dirty="0"/>
            </a:br>
            <a:r>
              <a:rPr lang="en-US" sz="4800" b="1" dirty="0">
                <a:solidFill>
                  <a:srgbClr val="2A2E82"/>
                </a:solidFill>
              </a:rPr>
              <a:t> A turning point for EU-Africa Relation?</a:t>
            </a:r>
            <a:br>
              <a:rPr lang="en-US" sz="4800" b="1" dirty="0">
                <a:solidFill>
                  <a:srgbClr val="2A2E82"/>
                </a:solidFill>
              </a:rPr>
            </a:br>
            <a:r>
              <a:rPr lang="en-US" sz="4800" b="1" dirty="0">
                <a:solidFill>
                  <a:srgbClr val="2A2E82"/>
                </a:solidFill>
              </a:rPr>
              <a:t>Role of African Diaspora within the process/inroad for participation</a:t>
            </a:r>
            <a:endParaRPr lang="en-US" sz="4800" dirty="0">
              <a:solidFill>
                <a:srgbClr val="2A2E82"/>
              </a:solidFill>
            </a:endParaRPr>
          </a:p>
        </p:txBody>
      </p:sp>
      <p:sp>
        <p:nvSpPr>
          <p:cNvPr id="3" name="Subtitle 2">
            <a:extLst>
              <a:ext uri="{FF2B5EF4-FFF2-40B4-BE49-F238E27FC236}">
                <a16:creationId xmlns:a16="http://schemas.microsoft.com/office/drawing/2014/main" id="{4EF16D4E-90EC-1649-B6CF-4C1A87C2AE23}"/>
              </a:ext>
            </a:extLst>
          </p:cNvPr>
          <p:cNvSpPr>
            <a:spLocks noGrp="1"/>
          </p:cNvSpPr>
          <p:nvPr>
            <p:ph type="subTitle" idx="1"/>
          </p:nvPr>
        </p:nvSpPr>
        <p:spPr>
          <a:xfrm>
            <a:off x="1524000" y="4792952"/>
            <a:ext cx="9144000" cy="1655762"/>
          </a:xfrm>
        </p:spPr>
        <p:txBody>
          <a:bodyPr/>
          <a:lstStyle/>
          <a:p>
            <a:r>
              <a:rPr lang="en-US" dirty="0">
                <a:solidFill>
                  <a:srgbClr val="13B8D5"/>
                </a:solidFill>
              </a:rPr>
              <a:t>By </a:t>
            </a:r>
            <a:r>
              <a:rPr lang="en-US" b="1" dirty="0">
                <a:solidFill>
                  <a:srgbClr val="13B8D5"/>
                </a:solidFill>
              </a:rPr>
              <a:t>Celine Fabrequette</a:t>
            </a:r>
          </a:p>
          <a:p>
            <a:r>
              <a:rPr lang="en-US" b="1" dirty="0">
                <a:solidFill>
                  <a:srgbClr val="13B8D5"/>
                </a:solidFill>
              </a:rPr>
              <a:t>ADYFE Head of Civic Engagement</a:t>
            </a:r>
          </a:p>
        </p:txBody>
      </p:sp>
      <p:pic>
        <p:nvPicPr>
          <p:cNvPr id="7" name="Image 6" descr="Une image contenant dessin&#10;&#10;Description générée automatiquement">
            <a:extLst>
              <a:ext uri="{FF2B5EF4-FFF2-40B4-BE49-F238E27FC236}">
                <a16:creationId xmlns:a16="http://schemas.microsoft.com/office/drawing/2014/main" id="{64045CA7-FC83-4DF5-B894-7E12E0E4239B}"/>
              </a:ext>
            </a:extLst>
          </p:cNvPr>
          <p:cNvPicPr>
            <a:picLocks noChangeAspect="1"/>
          </p:cNvPicPr>
          <p:nvPr/>
        </p:nvPicPr>
        <p:blipFill>
          <a:blip r:embed="rId2"/>
          <a:stretch>
            <a:fillRect/>
          </a:stretch>
        </p:blipFill>
        <p:spPr>
          <a:xfrm>
            <a:off x="1334556" y="270276"/>
            <a:ext cx="3927500" cy="1853720"/>
          </a:xfrm>
          <a:prstGeom prst="rect">
            <a:avLst/>
          </a:prstGeom>
        </p:spPr>
      </p:pic>
      <p:pic>
        <p:nvPicPr>
          <p:cNvPr id="9" name="Image 8" descr="Une image contenant horloge, mètre&#10;&#10;Description générée automatiquement">
            <a:extLst>
              <a:ext uri="{FF2B5EF4-FFF2-40B4-BE49-F238E27FC236}">
                <a16:creationId xmlns:a16="http://schemas.microsoft.com/office/drawing/2014/main" id="{8A9BD0B4-7AA3-4FAE-AE6B-9159AD0E64CC}"/>
              </a:ext>
            </a:extLst>
          </p:cNvPr>
          <p:cNvPicPr>
            <a:picLocks noChangeAspect="1"/>
          </p:cNvPicPr>
          <p:nvPr/>
        </p:nvPicPr>
        <p:blipFill>
          <a:blip r:embed="rId3"/>
          <a:stretch>
            <a:fillRect/>
          </a:stretch>
        </p:blipFill>
        <p:spPr>
          <a:xfrm>
            <a:off x="7988612" y="195774"/>
            <a:ext cx="3148107" cy="1574053"/>
          </a:xfrm>
          <a:prstGeom prst="rect">
            <a:avLst/>
          </a:prstGeom>
        </p:spPr>
      </p:pic>
    </p:spTree>
    <p:extLst>
      <p:ext uri="{BB962C8B-B14F-4D97-AF65-F5344CB8AC3E}">
        <p14:creationId xmlns:p14="http://schemas.microsoft.com/office/powerpoint/2010/main" val="3109963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2E5AFEBE-A309-B649-AE78-19F7B5CC678E}"/>
              </a:ext>
            </a:extLst>
          </p:cNvPr>
          <p:cNvSpPr>
            <a:spLocks noGrp="1"/>
          </p:cNvSpPr>
          <p:nvPr>
            <p:ph type="title"/>
          </p:nvPr>
        </p:nvSpPr>
        <p:spPr>
          <a:xfrm>
            <a:off x="904877" y="2415322"/>
            <a:ext cx="3451730" cy="2399869"/>
          </a:xfrm>
        </p:spPr>
        <p:txBody>
          <a:bodyPr>
            <a:normAutofit/>
          </a:bodyPr>
          <a:lstStyle/>
          <a:p>
            <a:pPr algn="ctr"/>
            <a:r>
              <a:rPr lang="en-US" sz="4000" dirty="0">
                <a:solidFill>
                  <a:srgbClr val="FFFFFF"/>
                </a:solidFill>
              </a:rPr>
              <a:t>ADYFE</a:t>
            </a:r>
          </a:p>
        </p:txBody>
      </p:sp>
      <p:sp>
        <p:nvSpPr>
          <p:cNvPr id="3" name="Content Placeholder 2">
            <a:extLst>
              <a:ext uri="{FF2B5EF4-FFF2-40B4-BE49-F238E27FC236}">
                <a16:creationId xmlns:a16="http://schemas.microsoft.com/office/drawing/2014/main" id="{BD08FA26-4A4D-4B49-80E8-F8E4F5321AE3}"/>
              </a:ext>
            </a:extLst>
          </p:cNvPr>
          <p:cNvSpPr>
            <a:spLocks noGrp="1"/>
          </p:cNvSpPr>
          <p:nvPr>
            <p:ph idx="1"/>
          </p:nvPr>
        </p:nvSpPr>
        <p:spPr>
          <a:xfrm>
            <a:off x="5120640" y="804672"/>
            <a:ext cx="6281928" cy="5248656"/>
          </a:xfrm>
        </p:spPr>
        <p:txBody>
          <a:bodyPr anchor="ctr">
            <a:normAutofit/>
          </a:bodyPr>
          <a:lstStyle/>
          <a:p>
            <a:pPr algn="just"/>
            <a:r>
              <a:rPr lang="en-US" sz="2000" dirty="0"/>
              <a:t>Since its creation the African Diaspora Youth Forum (ADYFE) has taken all steps and actions towards creating an inclusive and positive environment in order to showcase the Diaspora potentials and contributions. ADYFE’s main purpose is Peace and Development in all its forms. ADYFE operates through the Youth of the African Diaspora according to 3 pillars of action: Entrepreneurship, Employability and Civic Engagement. To reach its ambitions, ADYFE has been one of the main interlocutors consulted on policies and high-level exchanges relating to the youth as a whole, and particularly, youth from the African Diaspora to the European Union and the African Union and their various institutions as well as many UN agencies.</a:t>
            </a:r>
          </a:p>
        </p:txBody>
      </p:sp>
    </p:spTree>
    <p:extLst>
      <p:ext uri="{BB962C8B-B14F-4D97-AF65-F5344CB8AC3E}">
        <p14:creationId xmlns:p14="http://schemas.microsoft.com/office/powerpoint/2010/main" val="2617504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2129B1A1-34B4-7249-9055-B67CB714BA4D}"/>
              </a:ext>
            </a:extLst>
          </p:cNvPr>
          <p:cNvSpPr>
            <a:spLocks noGrp="1"/>
          </p:cNvSpPr>
          <p:nvPr>
            <p:ph type="title"/>
          </p:nvPr>
        </p:nvSpPr>
        <p:spPr>
          <a:xfrm>
            <a:off x="904877" y="2415322"/>
            <a:ext cx="3451730" cy="2399869"/>
          </a:xfrm>
        </p:spPr>
        <p:txBody>
          <a:bodyPr>
            <a:normAutofit/>
          </a:bodyPr>
          <a:lstStyle/>
          <a:p>
            <a:pPr algn="ctr"/>
            <a:r>
              <a:rPr lang="en-US" sz="4000" dirty="0">
                <a:solidFill>
                  <a:srgbClr val="FFFFFF"/>
                </a:solidFill>
              </a:rPr>
              <a:t>Outcomes of the 2017 AU-EU Youth summit</a:t>
            </a:r>
          </a:p>
        </p:txBody>
      </p:sp>
      <p:sp>
        <p:nvSpPr>
          <p:cNvPr id="3" name="Content Placeholder 2">
            <a:extLst>
              <a:ext uri="{FF2B5EF4-FFF2-40B4-BE49-F238E27FC236}">
                <a16:creationId xmlns:a16="http://schemas.microsoft.com/office/drawing/2014/main" id="{05B98B91-6730-EC45-88E1-C4B521733D0E}"/>
              </a:ext>
            </a:extLst>
          </p:cNvPr>
          <p:cNvSpPr>
            <a:spLocks noGrp="1"/>
          </p:cNvSpPr>
          <p:nvPr>
            <p:ph idx="1"/>
          </p:nvPr>
        </p:nvSpPr>
        <p:spPr>
          <a:xfrm>
            <a:off x="5120640" y="804672"/>
            <a:ext cx="6281928" cy="5248656"/>
          </a:xfrm>
        </p:spPr>
        <p:txBody>
          <a:bodyPr anchor="ctr">
            <a:normAutofit fontScale="92500" lnSpcReduction="10000"/>
          </a:bodyPr>
          <a:lstStyle/>
          <a:p>
            <a:pPr algn="just"/>
            <a:r>
              <a:rPr lang="en-US" sz="2400" dirty="0"/>
              <a:t>The Africa-Europe Youth summit is an integral part of the Joint Africa-EU Strategy and it aims to increase the participation of Young people, reinforce the youth employment in both regions and influence policy in African and European Cooperation.</a:t>
            </a:r>
          </a:p>
          <a:p>
            <a:pPr algn="just"/>
            <a:r>
              <a:rPr lang="en-US" sz="2400" dirty="0"/>
              <a:t>The last edition took place in 2017 and resulted in the adoption of the Youth Summit declaration</a:t>
            </a:r>
          </a:p>
          <a:p>
            <a:pPr algn="just"/>
            <a:r>
              <a:rPr lang="en-US" sz="2400" dirty="0"/>
              <a:t> In agreement, with the support and participation of Youth organizations EU funded an AU-EU youth plug-in Initiative (composed of 36 Youth delegates) was put forwards. From this initiative an AU-EU Youth agenda was formed</a:t>
            </a:r>
          </a:p>
          <a:p>
            <a:pPr algn="just"/>
            <a:r>
              <a:rPr lang="en-US" sz="2400" dirty="0"/>
              <a:t> It is also the end of the Africa-Europe Youth platform which was a key achievements from the previous editions of the Africa-EU Youth summit</a:t>
            </a:r>
          </a:p>
          <a:p>
            <a:endParaRPr lang="en-US" sz="2400" dirty="0"/>
          </a:p>
        </p:txBody>
      </p:sp>
    </p:spTree>
    <p:extLst>
      <p:ext uri="{BB962C8B-B14F-4D97-AF65-F5344CB8AC3E}">
        <p14:creationId xmlns:p14="http://schemas.microsoft.com/office/powerpoint/2010/main" val="254732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354F4-6B77-1640-A37A-3FB50D02342C}"/>
              </a:ext>
            </a:extLst>
          </p:cNvPr>
          <p:cNvSpPr>
            <a:spLocks noGrp="1"/>
          </p:cNvSpPr>
          <p:nvPr>
            <p:ph type="title"/>
          </p:nvPr>
        </p:nvSpPr>
        <p:spPr/>
        <p:txBody>
          <a:bodyPr/>
          <a:lstStyle/>
          <a:p>
            <a:r>
              <a:rPr lang="en-US" dirty="0"/>
              <a:t>Outcome by the number and actions</a:t>
            </a:r>
          </a:p>
        </p:txBody>
      </p:sp>
      <p:sp>
        <p:nvSpPr>
          <p:cNvPr id="3" name="Content Placeholder 2">
            <a:extLst>
              <a:ext uri="{FF2B5EF4-FFF2-40B4-BE49-F238E27FC236}">
                <a16:creationId xmlns:a16="http://schemas.microsoft.com/office/drawing/2014/main" id="{69770DF9-FBAF-E74F-AFFD-93D86004287F}"/>
              </a:ext>
            </a:extLst>
          </p:cNvPr>
          <p:cNvSpPr>
            <a:spLocks noGrp="1"/>
          </p:cNvSpPr>
          <p:nvPr>
            <p:ph idx="1"/>
          </p:nvPr>
        </p:nvSpPr>
        <p:spPr>
          <a:xfrm>
            <a:off x="838200" y="2390167"/>
            <a:ext cx="10515600" cy="2635057"/>
          </a:xfrm>
        </p:spPr>
        <p:txBody>
          <a:bodyPr/>
          <a:lstStyle/>
          <a:p>
            <a:r>
              <a:rPr lang="en-GB" dirty="0"/>
              <a:t>€10 million</a:t>
            </a:r>
          </a:p>
          <a:p>
            <a:pPr lvl="0"/>
            <a:r>
              <a:rPr lang="en-GB" dirty="0"/>
              <a:t>6 pilots project base on the AU-EU Youth agenda</a:t>
            </a:r>
          </a:p>
          <a:p>
            <a:pPr lvl="0"/>
            <a:r>
              <a:rPr lang="en-GB" dirty="0"/>
              <a:t>AU-EU Youth organisation contributed to defining the scope and ensure Youth participation as co-leader/co-partner</a:t>
            </a:r>
          </a:p>
          <a:p>
            <a:pPr lvl="0"/>
            <a:r>
              <a:rPr lang="en-GB" dirty="0"/>
              <a:t>0 Diaspora organisation link to those project</a:t>
            </a:r>
          </a:p>
        </p:txBody>
      </p:sp>
    </p:spTree>
    <p:extLst>
      <p:ext uri="{BB962C8B-B14F-4D97-AF65-F5344CB8AC3E}">
        <p14:creationId xmlns:p14="http://schemas.microsoft.com/office/powerpoint/2010/main" val="343213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B098E63C-7A30-1343-8CB1-1F6F8AE52AE8}"/>
              </a:ext>
            </a:extLst>
          </p:cNvPr>
          <p:cNvSpPr>
            <a:spLocks noGrp="1"/>
          </p:cNvSpPr>
          <p:nvPr>
            <p:ph type="title"/>
          </p:nvPr>
        </p:nvSpPr>
        <p:spPr>
          <a:xfrm>
            <a:off x="904877" y="2415322"/>
            <a:ext cx="3451730" cy="2399869"/>
          </a:xfrm>
        </p:spPr>
        <p:txBody>
          <a:bodyPr>
            <a:normAutofit/>
          </a:bodyPr>
          <a:lstStyle/>
          <a:p>
            <a:pPr algn="ctr"/>
            <a:r>
              <a:rPr lang="en-US" sz="4000" dirty="0">
                <a:solidFill>
                  <a:srgbClr val="FFFFFF"/>
                </a:solidFill>
              </a:rPr>
              <a:t>Outcomes of the AU-EU Head of State Summit (2017)</a:t>
            </a:r>
          </a:p>
        </p:txBody>
      </p:sp>
      <p:sp>
        <p:nvSpPr>
          <p:cNvPr id="3" name="Content Placeholder 2">
            <a:extLst>
              <a:ext uri="{FF2B5EF4-FFF2-40B4-BE49-F238E27FC236}">
                <a16:creationId xmlns:a16="http://schemas.microsoft.com/office/drawing/2014/main" id="{9CDA45EC-F8D9-C14E-9BDB-C0E6A0021838}"/>
              </a:ext>
            </a:extLst>
          </p:cNvPr>
          <p:cNvSpPr>
            <a:spLocks noGrp="1"/>
          </p:cNvSpPr>
          <p:nvPr>
            <p:ph idx="1"/>
          </p:nvPr>
        </p:nvSpPr>
        <p:spPr>
          <a:xfrm>
            <a:off x="5120640" y="804672"/>
            <a:ext cx="6281928" cy="5248656"/>
          </a:xfrm>
        </p:spPr>
        <p:txBody>
          <a:bodyPr anchor="ctr">
            <a:normAutofit/>
          </a:bodyPr>
          <a:lstStyle/>
          <a:p>
            <a:r>
              <a:rPr lang="en-US" sz="2400" dirty="0"/>
              <a:t>Africa-Europe Alliance: EU External investment plan, creation, education, business environment, climate, economic integration and trade</a:t>
            </a:r>
          </a:p>
          <a:p>
            <a:r>
              <a:rPr lang="en-US" sz="2400" dirty="0"/>
              <a:t>Ministerial meetings</a:t>
            </a:r>
          </a:p>
        </p:txBody>
      </p:sp>
    </p:spTree>
    <p:extLst>
      <p:ext uri="{BB962C8B-B14F-4D97-AF65-F5344CB8AC3E}">
        <p14:creationId xmlns:p14="http://schemas.microsoft.com/office/powerpoint/2010/main" val="2270496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0" name="Group 9">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2"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3"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4"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5"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6"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xmlns="">
                  <a:solidFill>
                    <a:srgbClr val="FFFFFF"/>
                  </a:solidFill>
                </a14:hiddenFill>
              </a:ext>
            </a:extLst>
          </p:spPr>
        </p:sp>
        <p:sp>
          <p:nvSpPr>
            <p:cNvPr id="17"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8"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19"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0"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1"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2"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3"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4"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5"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6"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xmlns="">
                  <a:solidFill>
                    <a:srgbClr val="FFFFFF"/>
                  </a:solidFill>
                </a14:hiddenFill>
              </a:ext>
            </a:extLst>
          </p:spPr>
        </p:sp>
        <p:sp>
          <p:nvSpPr>
            <p:cNvPr id="27"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xmlns="">
                  <a:solidFill>
                    <a:srgbClr val="FFFFFF"/>
                  </a:solidFill>
                </a14:hiddenFill>
              </a:ext>
            </a:extLst>
          </p:spPr>
        </p:sp>
        <p:sp>
          <p:nvSpPr>
            <p:cNvPr id="28"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29"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0"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sp>
          <p:nvSpPr>
            <p:cNvPr id="31"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xmlns="">
                  <a:solidFill>
                    <a:srgbClr val="FFFFFF"/>
                  </a:solidFill>
                </a14:hiddenFill>
              </a:ext>
            </a:extLst>
          </p:spPr>
        </p:sp>
      </p:grpSp>
      <p:grpSp>
        <p:nvGrpSpPr>
          <p:cNvPr id="33" name="Group 32">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4" name="Rectangle 33">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5"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6" name="Rectangle 35">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a:extLst>
              <a:ext uri="{FF2B5EF4-FFF2-40B4-BE49-F238E27FC236}">
                <a16:creationId xmlns:a16="http://schemas.microsoft.com/office/drawing/2014/main" id="{85205E02-6C67-0345-A60B-6C83F59488BF}"/>
              </a:ext>
            </a:extLst>
          </p:cNvPr>
          <p:cNvSpPr>
            <a:spLocks noGrp="1"/>
          </p:cNvSpPr>
          <p:nvPr>
            <p:ph type="title"/>
          </p:nvPr>
        </p:nvSpPr>
        <p:spPr>
          <a:xfrm>
            <a:off x="904877" y="2415322"/>
            <a:ext cx="3451730" cy="2399869"/>
          </a:xfrm>
        </p:spPr>
        <p:txBody>
          <a:bodyPr>
            <a:normAutofit fontScale="90000"/>
          </a:bodyPr>
          <a:lstStyle/>
          <a:p>
            <a:pPr algn="ctr"/>
            <a:r>
              <a:rPr lang="en-US" sz="4000" dirty="0">
                <a:solidFill>
                  <a:srgbClr val="FFFFFF"/>
                </a:solidFill>
              </a:rPr>
              <a:t>The place of Diaspora with the future EU-Africa relation (2020)</a:t>
            </a:r>
          </a:p>
        </p:txBody>
      </p:sp>
      <p:sp>
        <p:nvSpPr>
          <p:cNvPr id="3" name="Content Placeholder 2">
            <a:extLst>
              <a:ext uri="{FF2B5EF4-FFF2-40B4-BE49-F238E27FC236}">
                <a16:creationId xmlns:a16="http://schemas.microsoft.com/office/drawing/2014/main" id="{58509909-A0E8-444E-91E0-6FBA1B916716}"/>
              </a:ext>
            </a:extLst>
          </p:cNvPr>
          <p:cNvSpPr>
            <a:spLocks noGrp="1"/>
          </p:cNvSpPr>
          <p:nvPr>
            <p:ph idx="1"/>
          </p:nvPr>
        </p:nvSpPr>
        <p:spPr>
          <a:xfrm>
            <a:off x="5120640" y="804672"/>
            <a:ext cx="6281928" cy="5248656"/>
          </a:xfrm>
        </p:spPr>
        <p:txBody>
          <a:bodyPr anchor="ctr">
            <a:normAutofit/>
          </a:bodyPr>
          <a:lstStyle/>
          <a:p>
            <a:pPr marL="0" indent="0" algn="just">
              <a:buNone/>
            </a:pPr>
            <a:r>
              <a:rPr lang="en-US" sz="2400" dirty="0"/>
              <a:t>Whether it be at the European External Action Services (EEAS), Directorate General on development (DEVCO) Diaspora is recognized as a key actors in providing intelligence regarding the Africa-EU relations especially in regards to curbing and controlling migration. The European Institution following the 2017 summit, have took some steps towards ensuring  that Diaspora are at the table and provide their expertise, to be the link. However, Diaspora Investment still being made difficult. Business environment still restrictive and untrusted.</a:t>
            </a:r>
          </a:p>
        </p:txBody>
      </p:sp>
    </p:spTree>
    <p:extLst>
      <p:ext uri="{BB962C8B-B14F-4D97-AF65-F5344CB8AC3E}">
        <p14:creationId xmlns:p14="http://schemas.microsoft.com/office/powerpoint/2010/main" val="2565350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A4663-5DB2-A847-B16F-6CA8F13D1EDC}"/>
              </a:ext>
            </a:extLst>
          </p:cNvPr>
          <p:cNvSpPr>
            <a:spLocks noGrp="1"/>
          </p:cNvSpPr>
          <p:nvPr>
            <p:ph type="title"/>
          </p:nvPr>
        </p:nvSpPr>
        <p:spPr/>
        <p:txBody>
          <a:bodyPr/>
          <a:lstStyle/>
          <a:p>
            <a:r>
              <a:rPr lang="en-US" dirty="0"/>
              <a:t>Council position: ambiguity</a:t>
            </a:r>
          </a:p>
        </p:txBody>
      </p:sp>
      <p:sp>
        <p:nvSpPr>
          <p:cNvPr id="3" name="Content Placeholder 2">
            <a:extLst>
              <a:ext uri="{FF2B5EF4-FFF2-40B4-BE49-F238E27FC236}">
                <a16:creationId xmlns:a16="http://schemas.microsoft.com/office/drawing/2014/main" id="{06B5F5D7-8697-FC42-ACAE-9F8865D1563B}"/>
              </a:ext>
            </a:extLst>
          </p:cNvPr>
          <p:cNvSpPr>
            <a:spLocks noGrp="1"/>
          </p:cNvSpPr>
          <p:nvPr>
            <p:ph idx="1"/>
          </p:nvPr>
        </p:nvSpPr>
        <p:spPr/>
        <p:txBody>
          <a:bodyPr>
            <a:normAutofit/>
          </a:bodyPr>
          <a:lstStyle/>
          <a:p>
            <a:pPr algn="just"/>
            <a:r>
              <a:rPr lang="en-GB" dirty="0"/>
              <a:t>On the 9</a:t>
            </a:r>
            <a:r>
              <a:rPr lang="en-GB" baseline="30000" dirty="0"/>
              <a:t>th</a:t>
            </a:r>
            <a:r>
              <a:rPr lang="en-GB" dirty="0"/>
              <a:t> of February, EU Council president Charles Michel spoke at Addis-</a:t>
            </a:r>
            <a:r>
              <a:rPr lang="en-GB" dirty="0" err="1"/>
              <a:t>Abeba</a:t>
            </a:r>
            <a:r>
              <a:rPr lang="en-GB" dirty="0"/>
              <a:t> during the AU Summit</a:t>
            </a:r>
          </a:p>
          <a:p>
            <a:pPr lvl="0" algn="just"/>
            <a:r>
              <a:rPr lang="en-GB" dirty="0"/>
              <a:t>For the first time in a long time migration was not at the centre of this EU speech regarding the future of Africa-EU relation</a:t>
            </a:r>
          </a:p>
          <a:p>
            <a:pPr lvl="0" algn="just"/>
            <a:r>
              <a:rPr lang="en-GB" dirty="0"/>
              <a:t>However, renewing a relation without really acknowledging the past of both continent might again put into question the level playing field/dominant position as well as the use of term like “the EU is putting it hands out to Africa”</a:t>
            </a:r>
          </a:p>
          <a:p>
            <a:pPr lvl="0" algn="just"/>
            <a:r>
              <a:rPr lang="en-GB" dirty="0"/>
              <a:t>Climate and digital seen as the two challenges identified as common challenges</a:t>
            </a:r>
          </a:p>
        </p:txBody>
      </p:sp>
    </p:spTree>
    <p:extLst>
      <p:ext uri="{BB962C8B-B14F-4D97-AF65-F5344CB8AC3E}">
        <p14:creationId xmlns:p14="http://schemas.microsoft.com/office/powerpoint/2010/main" val="361913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E5942-F0C8-544C-9728-602174BA1480}"/>
              </a:ext>
            </a:extLst>
          </p:cNvPr>
          <p:cNvSpPr>
            <a:spLocks noGrp="1"/>
          </p:cNvSpPr>
          <p:nvPr>
            <p:ph type="title"/>
          </p:nvPr>
        </p:nvSpPr>
        <p:spPr/>
        <p:txBody>
          <a:bodyPr/>
          <a:lstStyle/>
          <a:p>
            <a:r>
              <a:rPr lang="en-US" dirty="0"/>
              <a:t>ADYFE lead diaspora Youth organization</a:t>
            </a:r>
          </a:p>
        </p:txBody>
      </p:sp>
      <p:sp>
        <p:nvSpPr>
          <p:cNvPr id="3" name="Content Placeholder 2">
            <a:extLst>
              <a:ext uri="{FF2B5EF4-FFF2-40B4-BE49-F238E27FC236}">
                <a16:creationId xmlns:a16="http://schemas.microsoft.com/office/drawing/2014/main" id="{0BA9A2F8-E17F-A644-AD2C-9B075538AB8F}"/>
              </a:ext>
            </a:extLst>
          </p:cNvPr>
          <p:cNvSpPr>
            <a:spLocks noGrp="1"/>
          </p:cNvSpPr>
          <p:nvPr>
            <p:ph idx="1"/>
          </p:nvPr>
        </p:nvSpPr>
        <p:spPr/>
        <p:txBody>
          <a:bodyPr>
            <a:normAutofit fontScale="92500" lnSpcReduction="20000"/>
          </a:bodyPr>
          <a:lstStyle/>
          <a:p>
            <a:pPr algn="just"/>
            <a:r>
              <a:rPr lang="en-US" dirty="0"/>
              <a:t>As a lead diaspora youth ADYFE as always work toward bringing Diaspora Voice at the highest level of EU level</a:t>
            </a:r>
          </a:p>
          <a:p>
            <a:pPr algn="just"/>
            <a:r>
              <a:rPr lang="en-US" dirty="0"/>
              <a:t>Having a new European Commission and European Parliament putting Africa as a priority is an opportunity to reset the dialogue and ensure Diaspora participation and integration into future programs</a:t>
            </a:r>
          </a:p>
          <a:p>
            <a:pPr algn="just"/>
            <a:r>
              <a:rPr lang="en-US" dirty="0"/>
              <a:t>To ensure Diaspora Voice and participation: ADYFE under its civic engagement department influence and feed by its entrepreneurship and employability department initiative is creating a Diaspora Youth track until the head of state summit to guaranty that Diaspora perspective be integrated into the outcomes</a:t>
            </a:r>
          </a:p>
          <a:p>
            <a:pPr algn="just"/>
            <a:r>
              <a:rPr lang="en-US" dirty="0"/>
              <a:t>ADYFE  as a lead coordinator to the AU-EU Youth summit, will support and guaranty the representation and participation of Diaspora Youth national organization as well as Diaspora Youth entrepreneurs</a:t>
            </a:r>
          </a:p>
        </p:txBody>
      </p:sp>
    </p:spTree>
    <p:extLst>
      <p:ext uri="{BB962C8B-B14F-4D97-AF65-F5344CB8AC3E}">
        <p14:creationId xmlns:p14="http://schemas.microsoft.com/office/powerpoint/2010/main" val="1608123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687</Words>
  <Application>Microsoft Office PowerPoint</Application>
  <PresentationFormat>Grand écran</PresentationFormat>
  <Paragraphs>30</Paragraphs>
  <Slides>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8</vt:i4>
      </vt:variant>
    </vt:vector>
  </HeadingPairs>
  <TitlesOfParts>
    <vt:vector size="12" baseType="lpstr">
      <vt:lpstr>Arial</vt:lpstr>
      <vt:lpstr>Calibri</vt:lpstr>
      <vt:lpstr>Calibri Light</vt:lpstr>
      <vt:lpstr>Office Theme</vt:lpstr>
      <vt:lpstr>  A turning point for EU-Africa Relation? Role of African Diaspora within the process/inroad for participation</vt:lpstr>
      <vt:lpstr>ADYFE</vt:lpstr>
      <vt:lpstr>Outcomes of the 2017 AU-EU Youth summit</vt:lpstr>
      <vt:lpstr>Outcome by the number and actions</vt:lpstr>
      <vt:lpstr>Outcomes of the AU-EU Head of State Summit (2017)</vt:lpstr>
      <vt:lpstr>The place of Diaspora with the future EU-Africa relation (2020)</vt:lpstr>
      <vt:lpstr>Council position: ambiguity</vt:lpstr>
      <vt:lpstr>ADYFE lead diaspora Youth organization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Fleur de-Dieu Audrey Kodjo</dc:creator>
  <cp:lastModifiedBy>celine fabrequette</cp:lastModifiedBy>
  <cp:revision>26</cp:revision>
  <dcterms:created xsi:type="dcterms:W3CDTF">2018-12-17T22:36:35Z</dcterms:created>
  <dcterms:modified xsi:type="dcterms:W3CDTF">2020-02-17T01:46:48Z</dcterms:modified>
</cp:coreProperties>
</file>