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039" r:id="rId2"/>
    <p:sldId id="2099" r:id="rId3"/>
    <p:sldId id="2100" r:id="rId4"/>
    <p:sldId id="2044" r:id="rId5"/>
    <p:sldId id="2055" r:id="rId6"/>
    <p:sldId id="518" r:id="rId7"/>
    <p:sldId id="522" r:id="rId8"/>
    <p:sldId id="509" r:id="rId9"/>
    <p:sldId id="2045" r:id="rId10"/>
    <p:sldId id="271" r:id="rId11"/>
    <p:sldId id="2052" r:id="rId12"/>
    <p:sldId id="2040" r:id="rId13"/>
    <p:sldId id="2102" r:id="rId14"/>
    <p:sldId id="2101" r:id="rId15"/>
  </p:sldIdLst>
  <p:sldSz cx="9144000" cy="5143500" type="screen16x9"/>
  <p:notesSz cx="6858000" cy="9144000"/>
  <p:embeddedFontLst>
    <p:embeddedFont>
      <p:font typeface="ＭＳ Ｐゴシック" panose="020B0600070205080204" pitchFamily="34" charset="-128"/>
      <p:regular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9330"/>
    <a:srgbClr val="71A955"/>
    <a:srgbClr val="4C9400"/>
    <a:srgbClr val="449423"/>
    <a:srgbClr val="4A9D25"/>
    <a:srgbClr val="4D9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12"/>
    <p:restoredTop sz="94591"/>
  </p:normalViewPr>
  <p:slideViewPr>
    <p:cSldViewPr snapToGrid="0">
      <p:cViewPr varScale="1">
        <p:scale>
          <a:sx n="115" d="100"/>
          <a:sy n="115" d="100"/>
        </p:scale>
        <p:origin x="216" y="8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a62070125_9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fa62070125_9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CA163-4305-8815-492C-0F543BEDD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AD5A8D-8D3A-79F2-54F4-5D705D1BB6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87996A-93D4-CAAA-6718-D10F53E2F3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8E013-1A39-90E7-C1E5-CC1AEF445C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55201-7865-8744-8A9B-9F5FC03C5C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71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06b44f3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06b44f3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6986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06b44f3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06b44f3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5735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C9849-EFCF-0649-9AA2-2E6A2B2389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14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009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3774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519485"/>
            <a:ext cx="7886700" cy="678815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AC145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84632"/>
            <a:ext cx="3886200" cy="32480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84631"/>
            <a:ext cx="3886200" cy="32480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" y="1"/>
            <a:ext cx="9144001" cy="333152"/>
          </a:xfrm>
          <a:prstGeom prst="rect">
            <a:avLst/>
          </a:prstGeom>
          <a:solidFill>
            <a:srgbClr val="AC14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4152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2A6C-E447-4DBF-AF7E-9807F1654F39}" type="datetimeFigureOut">
              <a:rPr lang="en-US" smtClean="0"/>
              <a:pPr/>
              <a:t>3/17/24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2287-0F11-4E9C-90ED-6C836F8A38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0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atlas.cid.harvard.edu/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atlas.cid.harvard.edu/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218173-491B-054B-9922-BED270A4E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833323"/>
            <a:ext cx="6828430" cy="98722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JustTransitionAfrica.org</a:t>
            </a:r>
            <a:br>
              <a:rPr lang="en-US" sz="4000" dirty="0">
                <a:solidFill>
                  <a:srgbClr val="C00000"/>
                </a:solidFill>
              </a:rPr>
            </a:br>
            <a:br>
              <a:rPr lang="en-US" sz="4000" dirty="0">
                <a:solidFill>
                  <a:srgbClr val="C00000"/>
                </a:solidFill>
              </a:rPr>
            </a:br>
            <a:r>
              <a:rPr lang="en-US" sz="2700" b="1" i="1" dirty="0">
                <a:solidFill>
                  <a:srgbClr val="C00000"/>
                </a:solidFill>
              </a:rPr>
              <a:t>The independent expert group on </a:t>
            </a:r>
            <a:br>
              <a:rPr lang="en-US" sz="2700" b="1" i="1" dirty="0">
                <a:solidFill>
                  <a:srgbClr val="C00000"/>
                </a:solidFill>
              </a:rPr>
            </a:br>
            <a:r>
              <a:rPr lang="en-US" sz="2700" b="1" i="1" dirty="0">
                <a:solidFill>
                  <a:srgbClr val="C00000"/>
                </a:solidFill>
              </a:rPr>
              <a:t>Just Transition and Development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  <p:pic>
        <p:nvPicPr>
          <p:cNvPr id="6" name="Picture 5" descr="A red book with a map of africa on it&#10;&#10;Description automatically generated with low confidence">
            <a:extLst>
              <a:ext uri="{FF2B5EF4-FFF2-40B4-BE49-F238E27FC236}">
                <a16:creationId xmlns:a16="http://schemas.microsoft.com/office/drawing/2014/main" id="{6E9C62F5-4D52-83E1-D3D1-6E8EBD1BB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42" y="2521328"/>
            <a:ext cx="2944263" cy="2623991"/>
          </a:xfrm>
          <a:prstGeom prst="rect">
            <a:avLst/>
          </a:prstGeom>
        </p:spPr>
      </p:pic>
      <p:pic>
        <p:nvPicPr>
          <p:cNvPr id="8" name="Picture 7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A1E26846-CD46-8CF4-8984-C57FE5774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5988" y="-28817"/>
            <a:ext cx="9209988" cy="27049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6203C-9D63-2240-EC5B-B4232DBE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4621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altLang="en-US" sz="3000" b="1" i="1" dirty="0">
                <a:solidFill>
                  <a:srgbClr val="7D9847"/>
                </a:solidFill>
                <a:ea typeface="ＭＳ Ｐゴシック" charset="-128"/>
                <a:sym typeface="Wingdings" charset="2"/>
              </a:rPr>
              <a:t>Report highlights several key principles:</a:t>
            </a:r>
            <a:endParaRPr lang="en-US" sz="3000" dirty="0">
              <a:solidFill>
                <a:srgbClr val="9D0A1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B35B3-6FCB-5595-7D78-78193CEB4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077180"/>
            <a:ext cx="4294427" cy="3421770"/>
          </a:xfrm>
        </p:spPr>
        <p:txBody>
          <a:bodyPr>
            <a:normAutofit fontScale="85000" lnSpcReduction="20000"/>
          </a:bodyPr>
          <a:lstStyle/>
          <a:p>
            <a:endParaRPr lang="en-GB" sz="1600" i="0" u="none" strike="noStrike" dirty="0">
              <a:solidFill>
                <a:srgbClr val="9D0A10"/>
              </a:solidFill>
              <a:effectLst/>
              <a:latin typeface="Cairo"/>
            </a:endParaRPr>
          </a:p>
          <a:p>
            <a:r>
              <a:rPr lang="en-GB" sz="19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African ownership and agency in energy initiatives and plans </a:t>
            </a:r>
            <a:endParaRPr lang="en-GB" sz="1900" b="1" dirty="0">
              <a:solidFill>
                <a:schemeClr val="tx2">
                  <a:lumMod val="50000"/>
                </a:schemeClr>
              </a:solidFill>
              <a:effectLst/>
              <a:latin typeface="+mn-lt"/>
            </a:endParaRPr>
          </a:p>
          <a:p>
            <a:r>
              <a:rPr lang="en-GB" sz="19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Integrating energy systems design into wider development objectives and planning </a:t>
            </a:r>
            <a:endParaRPr lang="en-GB" sz="1900" b="1" dirty="0">
              <a:solidFill>
                <a:schemeClr val="tx2">
                  <a:lumMod val="50000"/>
                </a:schemeClr>
              </a:solidFill>
              <a:effectLst/>
              <a:latin typeface="+mn-lt"/>
            </a:endParaRPr>
          </a:p>
          <a:p>
            <a:r>
              <a:rPr lang="en-GB" sz="19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Provide scope for the delivery of energy as a common good and to genuinely foster energy democratisation </a:t>
            </a:r>
            <a:endParaRPr lang="en-GB" sz="1900" b="1" dirty="0">
              <a:solidFill>
                <a:schemeClr val="tx2">
                  <a:lumMod val="50000"/>
                </a:schemeClr>
              </a:solidFill>
              <a:effectLst/>
              <a:latin typeface="+mn-lt"/>
            </a:endParaRPr>
          </a:p>
          <a:p>
            <a:r>
              <a:rPr lang="en-GB" sz="19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Ensuring stakeholder participation, equity and sufficiency in terms of energy use </a:t>
            </a:r>
            <a:endParaRPr lang="en-GB" sz="1900" b="1" dirty="0">
              <a:solidFill>
                <a:schemeClr val="tx2">
                  <a:lumMod val="50000"/>
                </a:schemeClr>
              </a:solidFill>
              <a:effectLst/>
              <a:latin typeface="+mn-lt"/>
            </a:endParaRPr>
          </a:p>
          <a:p>
            <a:endParaRPr lang="en-GB" sz="1600" i="0" u="none" strike="noStrike" dirty="0">
              <a:solidFill>
                <a:srgbClr val="9D0A10"/>
              </a:solidFill>
              <a:effectLst/>
              <a:latin typeface="Cairo"/>
            </a:endParaRPr>
          </a:p>
          <a:p>
            <a:endParaRPr lang="en-US" sz="1600" dirty="0">
              <a:solidFill>
                <a:srgbClr val="9D0A1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436503-C5A2-8D6C-F270-86004489DD1D}"/>
              </a:ext>
            </a:extLst>
          </p:cNvPr>
          <p:cNvSpPr txBox="1"/>
          <p:nvPr/>
        </p:nvSpPr>
        <p:spPr>
          <a:xfrm>
            <a:off x="0" y="4498950"/>
            <a:ext cx="9144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900" dirty="0">
                <a:solidFill>
                  <a:srgbClr val="9D0A10"/>
                </a:solidFill>
              </a:rPr>
              <a:t>A just energy transition must also ensure the right choices about renewable energy</a:t>
            </a:r>
            <a:endParaRPr lang="en-US" sz="1900" dirty="0"/>
          </a:p>
        </p:txBody>
      </p:sp>
      <p:pic>
        <p:nvPicPr>
          <p:cNvPr id="6" name="Picture 5" descr="A picture containing text, diagram, line&#10;&#10;Description automatically generated">
            <a:extLst>
              <a:ext uri="{FF2B5EF4-FFF2-40B4-BE49-F238E27FC236}">
                <a16:creationId xmlns:a16="http://schemas.microsoft.com/office/drawing/2014/main" id="{416B0093-4132-F316-13F0-2058F0ECF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19179"/>
            <a:ext cx="4294426" cy="249819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6DD1184-381E-69C2-5FFE-ACEE40613987}"/>
              </a:ext>
            </a:extLst>
          </p:cNvPr>
          <p:cNvSpPr txBox="1">
            <a:spLocks/>
          </p:cNvSpPr>
          <p:nvPr/>
        </p:nvSpPr>
        <p:spPr>
          <a:xfrm>
            <a:off x="5006899" y="1099226"/>
            <a:ext cx="413710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solidFill>
                  <a:srgbClr val="9D0A10"/>
                </a:solidFill>
              </a:rPr>
              <a:t>No truly “developed” countries – all need to change to achieve sustainable prosperity</a:t>
            </a:r>
          </a:p>
        </p:txBody>
      </p:sp>
    </p:spTree>
    <p:extLst>
      <p:ext uri="{BB962C8B-B14F-4D97-AF65-F5344CB8AC3E}">
        <p14:creationId xmlns:p14="http://schemas.microsoft.com/office/powerpoint/2010/main" val="848784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stamp with text overlay&#10;&#10;Description automatically generated">
            <a:extLst>
              <a:ext uri="{FF2B5EF4-FFF2-40B4-BE49-F238E27FC236}">
                <a16:creationId xmlns:a16="http://schemas.microsoft.com/office/drawing/2014/main" id="{70C906D6-CB87-03CE-9169-B7B398961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7064">
            <a:off x="5964673" y="742061"/>
            <a:ext cx="3186707" cy="1941327"/>
          </a:xfrm>
          <a:prstGeom prst="rect">
            <a:avLst/>
          </a:prstGeom>
        </p:spPr>
      </p:pic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035759" y="200025"/>
            <a:ext cx="8383604" cy="4000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000" b="1" i="1" dirty="0">
                <a:solidFill>
                  <a:srgbClr val="7D9847"/>
                </a:solidFill>
                <a:ea typeface="ＭＳ Ｐゴシック" charset="-128"/>
                <a:sym typeface="Wingdings" charset="2"/>
              </a:rPr>
              <a:t>Mainstream Climate Finance:</a:t>
            </a:r>
            <a:endParaRPr lang="en-US" altLang="en-US" sz="3000" dirty="0">
              <a:solidFill>
                <a:srgbClr val="7D9847"/>
              </a:solidFill>
              <a:ea typeface="ＭＳ Ｐゴシック" charset="-128"/>
            </a:endParaRPr>
          </a:p>
        </p:txBody>
      </p:sp>
      <p:sp>
        <p:nvSpPr>
          <p:cNvPr id="18434" name="Content Placeholder 4"/>
          <p:cNvSpPr>
            <a:spLocks noGrp="1"/>
          </p:cNvSpPr>
          <p:nvPr>
            <p:ph idx="1"/>
          </p:nvPr>
        </p:nvSpPr>
        <p:spPr>
          <a:xfrm>
            <a:off x="146639" y="1203723"/>
            <a:ext cx="8474461" cy="34543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/>
              <a:t>No reparations, no grants</a:t>
            </a:r>
          </a:p>
          <a:p>
            <a:pPr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Concessional loans</a:t>
            </a:r>
          </a:p>
          <a:p>
            <a:pPr>
              <a:defRPr/>
            </a:pPr>
            <a:r>
              <a:rPr lang="en-US" sz="2400" b="1" dirty="0">
                <a:solidFill>
                  <a:srgbClr val="7030A0"/>
                </a:solidFill>
              </a:rPr>
              <a:t>De-risking for foreign investors</a:t>
            </a:r>
          </a:p>
          <a:p>
            <a:pPr>
              <a:defRPr/>
            </a:pPr>
            <a:r>
              <a:rPr lang="en-US" sz="2400" b="1" dirty="0"/>
              <a:t>Pollution Permits (a.k.a. Carbon Credits)</a:t>
            </a:r>
          </a:p>
          <a:p>
            <a:pPr>
              <a:defRPr/>
            </a:pPr>
            <a:r>
              <a:rPr lang="en-US" sz="2400" b="1" dirty="0">
                <a:solidFill>
                  <a:srgbClr val="7030A0"/>
                </a:solidFill>
              </a:rPr>
              <a:t>Green energy extractivism </a:t>
            </a:r>
          </a:p>
          <a:p>
            <a:pPr>
              <a:defRPr/>
            </a:pPr>
            <a:r>
              <a:rPr lang="en-US" sz="2400" b="1" dirty="0"/>
              <a:t>Decarbonization by dispossession</a:t>
            </a:r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endParaRPr lang="en-US" sz="1800" b="1" dirty="0"/>
          </a:p>
          <a:p>
            <a:pPr lvl="1" eaLnBrk="1" hangingPunct="1">
              <a:defRPr/>
            </a:pPr>
            <a:endParaRPr lang="en-US" altLang="en-US" sz="1800" b="1" i="1" dirty="0">
              <a:ea typeface="ＭＳ Ｐゴシック" charset="-128"/>
              <a:sym typeface="Wingding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09556777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035759" y="200025"/>
            <a:ext cx="8383604" cy="4000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000" b="1" i="1" dirty="0">
                <a:solidFill>
                  <a:srgbClr val="7D9847"/>
                </a:solidFill>
                <a:ea typeface="ＭＳ Ｐゴシック" charset="-128"/>
                <a:sym typeface="Wingdings" charset="2"/>
              </a:rPr>
              <a:t>Structural Solutions:</a:t>
            </a:r>
            <a:endParaRPr lang="en-US" altLang="en-US" sz="3000" dirty="0">
              <a:solidFill>
                <a:srgbClr val="7D9847"/>
              </a:solidFill>
              <a:ea typeface="ＭＳ Ｐゴシック" charset="-128"/>
            </a:endParaRPr>
          </a:p>
        </p:txBody>
      </p:sp>
      <p:sp>
        <p:nvSpPr>
          <p:cNvPr id="18434" name="Content Placeholder 4"/>
          <p:cNvSpPr>
            <a:spLocks noGrp="1"/>
          </p:cNvSpPr>
          <p:nvPr>
            <p:ph idx="1"/>
          </p:nvPr>
        </p:nvSpPr>
        <p:spPr>
          <a:xfrm>
            <a:off x="151063" y="960582"/>
            <a:ext cx="8747610" cy="35891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300" b="1" dirty="0"/>
              <a:t>Pan-African/GS Cooperation for strategic investments in:</a:t>
            </a:r>
          </a:p>
          <a:p>
            <a:pPr>
              <a:defRPr/>
            </a:pPr>
            <a:endParaRPr lang="en-US" sz="2300" b="1" dirty="0"/>
          </a:p>
          <a:p>
            <a:pPr lvl="1">
              <a:buFont typeface="Arial" charset="0"/>
              <a:buChar char="–"/>
              <a:defRPr/>
            </a:pPr>
            <a:r>
              <a:rPr lang="en-US" sz="2000" b="1" dirty="0"/>
              <a:t>Food Sovereignty and agroecology (</a:t>
            </a:r>
            <a:r>
              <a:rPr lang="en-US" sz="2000" b="1" dirty="0">
                <a:solidFill>
                  <a:srgbClr val="FF0000"/>
                </a:solidFill>
              </a:rPr>
              <a:t>not</a:t>
            </a:r>
            <a:r>
              <a:rPr lang="en-US" sz="2000" b="1" dirty="0"/>
              <a:t> “food security”)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b="1" dirty="0"/>
              <a:t>Renewable Energy Sovereignty (</a:t>
            </a:r>
            <a:r>
              <a:rPr lang="en-US" sz="2000" b="1" dirty="0">
                <a:solidFill>
                  <a:srgbClr val="FF0000"/>
                </a:solidFill>
              </a:rPr>
              <a:t>not</a:t>
            </a:r>
            <a:r>
              <a:rPr lang="en-US" sz="2000" b="1" dirty="0"/>
              <a:t> renewable energy exports)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b="1" dirty="0"/>
              <a:t>High value-added industrial policies</a:t>
            </a:r>
          </a:p>
          <a:p>
            <a:pPr lvl="2">
              <a:buFont typeface="Arial" charset="0"/>
              <a:buChar char="–"/>
              <a:defRPr/>
            </a:pPr>
            <a:r>
              <a:rPr lang="en-US" sz="1800" b="1" dirty="0"/>
              <a:t>Renewables infrastructure</a:t>
            </a:r>
          </a:p>
          <a:p>
            <a:pPr lvl="2">
              <a:buFont typeface="Arial" charset="0"/>
              <a:buChar char="–"/>
              <a:defRPr/>
            </a:pPr>
            <a:r>
              <a:rPr lang="en-US" sz="1800" b="1" dirty="0"/>
              <a:t>Clean cooking infrastructure</a:t>
            </a:r>
          </a:p>
          <a:p>
            <a:pPr lvl="2">
              <a:buFont typeface="Arial" charset="0"/>
              <a:buChar char="–"/>
              <a:defRPr/>
            </a:pPr>
            <a:r>
              <a:rPr lang="en-US" sz="1800" b="1" dirty="0"/>
              <a:t>Green transportation</a:t>
            </a:r>
          </a:p>
          <a:p>
            <a:pPr lvl="1">
              <a:buFont typeface="Arial" charset="0"/>
              <a:buChar char="–"/>
              <a:defRPr/>
            </a:pPr>
            <a:endParaRPr lang="en-US" sz="1800" b="1" dirty="0"/>
          </a:p>
          <a:p>
            <a:pPr marL="596900" lvl="1" indent="0">
              <a:buNone/>
              <a:defRPr/>
            </a:pPr>
            <a:endParaRPr lang="en-US" sz="1800" b="1" dirty="0"/>
          </a:p>
          <a:p>
            <a:pPr lvl="1" eaLnBrk="1" hangingPunct="1">
              <a:defRPr/>
            </a:pPr>
            <a:endParaRPr lang="en-US" altLang="en-US" sz="1800" b="1" i="1" dirty="0">
              <a:ea typeface="ＭＳ Ｐゴシック" charset="-128"/>
              <a:sym typeface="Wingding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8455899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035759" y="200025"/>
            <a:ext cx="8383604" cy="4000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000" b="1" i="1" dirty="0">
                <a:solidFill>
                  <a:srgbClr val="7D9847"/>
                </a:solidFill>
                <a:ea typeface="ＭＳ Ｐゴシック" charset="-128"/>
                <a:sym typeface="Wingdings" charset="2"/>
              </a:rPr>
              <a:t>Structural Solutions:</a:t>
            </a:r>
            <a:endParaRPr lang="en-US" altLang="en-US" sz="3000" dirty="0">
              <a:solidFill>
                <a:srgbClr val="7D9847"/>
              </a:solidFill>
              <a:ea typeface="ＭＳ Ｐゴシック" charset="-128"/>
            </a:endParaRPr>
          </a:p>
        </p:txBody>
      </p:sp>
      <p:sp>
        <p:nvSpPr>
          <p:cNvPr id="18434" name="Content Placeholder 4"/>
          <p:cNvSpPr>
            <a:spLocks noGrp="1"/>
          </p:cNvSpPr>
          <p:nvPr>
            <p:ph idx="1"/>
          </p:nvPr>
        </p:nvSpPr>
        <p:spPr>
          <a:xfrm>
            <a:off x="579863" y="960582"/>
            <a:ext cx="8045661" cy="3589116"/>
          </a:xfrm>
        </p:spPr>
        <p:txBody>
          <a:bodyPr>
            <a:normAutofit/>
          </a:bodyPr>
          <a:lstStyle/>
          <a:p>
            <a:pPr lvl="1">
              <a:buFont typeface="Arial" charset="0"/>
              <a:buChar char="–"/>
              <a:defRPr/>
            </a:pPr>
            <a:endParaRPr lang="en-US" sz="1800" b="1" dirty="0"/>
          </a:p>
          <a:p>
            <a:pPr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Scaling up finance through existing mechanisms</a:t>
            </a:r>
          </a:p>
          <a:p>
            <a:pPr>
              <a:defRPr/>
            </a:pPr>
            <a:r>
              <a:rPr lang="en-US" sz="2400" b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Structural transformation of the Global Financial Architecture </a:t>
            </a:r>
          </a:p>
          <a:p>
            <a:pPr>
              <a:defRPr/>
            </a:pPr>
            <a:r>
              <a:rPr lang="en-GB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Deploying innovative financial sources such as redirection of harmful subsidies and special drawing rights (SDRs) allocations</a:t>
            </a:r>
          </a:p>
          <a:p>
            <a:pPr>
              <a:defRPr/>
            </a:pPr>
            <a:r>
              <a:rPr lang="en-GB" sz="2400" b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Build strategic and long-term partnerships</a:t>
            </a:r>
          </a:p>
          <a:p>
            <a:pPr>
              <a:defRPr/>
            </a:pPr>
            <a:endParaRPr lang="en-US" sz="2200" b="1" dirty="0"/>
          </a:p>
          <a:p>
            <a:pPr marL="596900" lvl="1" indent="0">
              <a:buNone/>
              <a:defRPr/>
            </a:pPr>
            <a:endParaRPr lang="en-US" sz="1800" b="1" dirty="0"/>
          </a:p>
          <a:p>
            <a:pPr lvl="1" eaLnBrk="1" hangingPunct="1">
              <a:defRPr/>
            </a:pPr>
            <a:endParaRPr lang="en-US" altLang="en-US" sz="1800" b="1" i="1" dirty="0">
              <a:ea typeface="ＭＳ Ｐゴシック" charset="-128"/>
              <a:sym typeface="Wingding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6042555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275129"/>
            <a:ext cx="9144000" cy="10991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77933C"/>
                </a:solidFill>
              </a:rPr>
              <a:t>Just Transition</a:t>
            </a:r>
            <a:br>
              <a:rPr lang="en-US" sz="3600" b="1" dirty="0">
                <a:solidFill>
                  <a:srgbClr val="77933C"/>
                </a:solidFill>
              </a:rPr>
            </a:br>
            <a:r>
              <a:rPr lang="en-US" sz="2700" b="1" i="1" dirty="0">
                <a:solidFill>
                  <a:srgbClr val="77933C"/>
                </a:solidFill>
              </a:rPr>
              <a:t>A Climate, Energy, and Development Vision for Africa</a:t>
            </a:r>
            <a:endParaRPr sz="2700" b="1" i="1" dirty="0">
              <a:solidFill>
                <a:srgbClr val="77933C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0" y="1649385"/>
            <a:ext cx="9144000" cy="27888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2200" b="1" dirty="0" err="1"/>
              <a:t>Yacob</a:t>
            </a:r>
            <a:r>
              <a:rPr lang="en" sz="2200" b="1" dirty="0"/>
              <a:t> </a:t>
            </a:r>
            <a:r>
              <a:rPr lang="en" sz="2200" b="1" dirty="0" err="1"/>
              <a:t>Mulugetta</a:t>
            </a:r>
            <a:endParaRPr lang="en" sz="2200" b="1" dirty="0"/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1900" b="1" dirty="0">
                <a:latin typeface="+mn-lt"/>
              </a:rPr>
              <a:t>Science, Technology, Engineering &amp; Public Policy (</a:t>
            </a:r>
            <a:r>
              <a:rPr lang="en" sz="1900" b="1" dirty="0" err="1">
                <a:latin typeface="+mn-lt"/>
              </a:rPr>
              <a:t>STEaPP</a:t>
            </a:r>
            <a:r>
              <a:rPr lang="en" sz="1900" b="1" dirty="0">
                <a:latin typeface="+mn-lt"/>
              </a:rPr>
              <a:t>)</a:t>
            </a:r>
            <a:endParaRPr lang="en" sz="1900" b="1" i="1" dirty="0">
              <a:latin typeface="+mn-lt"/>
            </a:endParaRPr>
          </a:p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1900" b="1" dirty="0">
                <a:latin typeface="+mn-lt"/>
              </a:rPr>
              <a:t>University College London (UCL)</a:t>
            </a:r>
            <a:endParaRPr lang="en" sz="1900" b="1" i="1" dirty="0">
              <a:latin typeface="+mn-lt"/>
            </a:endParaRPr>
          </a:p>
          <a:p>
            <a:pPr marL="0" indent="0">
              <a:lnSpc>
                <a:spcPct val="120000"/>
              </a:lnSpc>
            </a:pPr>
            <a:r>
              <a:rPr lang="en-GB" sz="1900" b="1" u="sng" dirty="0">
                <a:solidFill>
                  <a:schemeClr val="hlink"/>
                </a:solidFill>
                <a:latin typeface="+mn-lt"/>
                <a:ea typeface="Calibri"/>
                <a:cs typeface="Calibri"/>
                <a:sym typeface="Calibri"/>
              </a:rPr>
              <a:t>Y</a:t>
            </a:r>
            <a:r>
              <a:rPr lang="en" sz="1900" b="1" u="sng" dirty="0" err="1">
                <a:solidFill>
                  <a:schemeClr val="hlink"/>
                </a:solidFill>
                <a:latin typeface="+mn-lt"/>
                <a:ea typeface="Calibri"/>
                <a:cs typeface="Calibri"/>
                <a:sym typeface="Calibri"/>
              </a:rPr>
              <a:t>acob.mulugetta@ucl.ac.uk</a:t>
            </a:r>
            <a:endParaRPr lang="en" sz="1900" dirty="0">
              <a:solidFill>
                <a:schemeClr val="hlink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20000"/>
              </a:lnSpc>
            </a:pPr>
            <a:endParaRPr lang="en-US" sz="1900" b="1" dirty="0">
              <a:solidFill>
                <a:schemeClr val="hlink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latin typeface="+mn-lt"/>
              </a:rPr>
              <a:t>Africa’s Struggle for Climate Justice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latin typeface="+mn-lt"/>
              </a:rPr>
              <a:t>VIDC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latin typeface="+mn-lt"/>
              </a:rPr>
              <a:t>March 21, 2024</a:t>
            </a:r>
          </a:p>
        </p:txBody>
      </p:sp>
    </p:spTree>
    <p:extLst>
      <p:ext uri="{BB962C8B-B14F-4D97-AF65-F5344CB8AC3E}">
        <p14:creationId xmlns:p14="http://schemas.microsoft.com/office/powerpoint/2010/main" val="327464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84A40AA-6DB8-99F8-BC57-54D9F06C8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87805-67D6-4976-A37B-3C53A8D76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1" y="3376090"/>
            <a:ext cx="8182230" cy="799377"/>
          </a:xfrm>
        </p:spPr>
        <p:txBody>
          <a:bodyPr spcFirstLastPara="1" vert="horz" wrap="square" lIns="68580" tIns="34290" rIns="68580" bIns="34290" rtlCol="0" anchor="ctr" anchorCtr="0">
            <a:normAutofit fontScale="90000"/>
          </a:bodyPr>
          <a:lstStyle/>
          <a:p>
            <a:pPr algn="ctr"/>
            <a:r>
              <a:rPr lang="en-US" sz="4950" i="1" dirty="0">
                <a:solidFill>
                  <a:srgbClr val="739330"/>
                </a:solidFill>
                <a:latin typeface="+mj-lt"/>
                <a:ea typeface="+mj-ea"/>
                <a:cs typeface="+mj-cs"/>
              </a:rPr>
              <a:t>…potential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9F99D2-6765-59D4-FB97-2D8B75FF42DB}"/>
              </a:ext>
            </a:extLst>
          </p:cNvPr>
          <p:cNvSpPr txBox="1"/>
          <p:nvPr/>
        </p:nvSpPr>
        <p:spPr>
          <a:xfrm>
            <a:off x="479161" y="4235628"/>
            <a:ext cx="8182232" cy="41449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</a:pPr>
            <a:r>
              <a:rPr lang="en-US" dirty="0"/>
              <a:t>Current primary energy consumption = 157,000 </a:t>
            </a:r>
            <a:r>
              <a:rPr lang="en-US" dirty="0" err="1"/>
              <a:t>TWh</a:t>
            </a:r>
            <a:r>
              <a:rPr lang="en-US" dirty="0"/>
              <a:t> = 14,000 Mtoe = 567EJ</a:t>
            </a:r>
          </a:p>
          <a:p>
            <a:pPr algn="ctr" defTabSz="685800">
              <a:lnSpc>
                <a:spcPct val="90000"/>
              </a:lnSpc>
              <a:spcBef>
                <a:spcPts val="750"/>
              </a:spcBef>
            </a:pPr>
            <a:r>
              <a:rPr lang="en-US" dirty="0"/>
              <a:t>14,000+ GW potential; Actual capacity 48 GW (all combined)</a:t>
            </a:r>
          </a:p>
        </p:txBody>
      </p:sp>
      <p:pic>
        <p:nvPicPr>
          <p:cNvPr id="1026" name="Picture 2" descr="Distribution of identified renewable energy potential in Africa.... |  Download Scientific Diagram">
            <a:extLst>
              <a:ext uri="{FF2B5EF4-FFF2-40B4-BE49-F238E27FC236}">
                <a16:creationId xmlns:a16="http://schemas.microsoft.com/office/drawing/2014/main" id="{AF0431CE-CEDB-1E7F-A406-1E15F6AF0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283" y="240030"/>
            <a:ext cx="2724306" cy="292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hart, bubble chart&#10;&#10;Description automatically generated">
            <a:extLst>
              <a:ext uri="{FF2B5EF4-FFF2-40B4-BE49-F238E27FC236}">
                <a16:creationId xmlns:a16="http://schemas.microsoft.com/office/drawing/2014/main" id="{40386D7D-56CE-1717-D348-F9E9532FFC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872" y="427014"/>
            <a:ext cx="4210812" cy="254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8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2C5924-683B-B031-FB08-A075A1FC7A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" b="8158"/>
          <a:stretch/>
        </p:blipFill>
        <p:spPr>
          <a:xfrm>
            <a:off x="472533" y="858578"/>
            <a:ext cx="4099467" cy="3426341"/>
          </a:xfrm>
          <a:prstGeom prst="rect">
            <a:avLst/>
          </a:prstGeom>
          <a:noFill/>
        </p:spPr>
      </p:pic>
      <p:pic>
        <p:nvPicPr>
          <p:cNvPr id="3080" name="Picture 8" descr="Carbon Inequality Infographic">
            <a:extLst>
              <a:ext uri="{FF2B5EF4-FFF2-40B4-BE49-F238E27FC236}">
                <a16:creationId xmlns:a16="http://schemas.microsoft.com/office/drawing/2014/main" id="{521AD2C0-F63B-BF25-AFA8-70A553399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23" y="1491814"/>
            <a:ext cx="5055185" cy="252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0D8515F6-0E9B-6724-C3D1-3C233FA673CF}"/>
              </a:ext>
            </a:extLst>
          </p:cNvPr>
          <p:cNvSpPr/>
          <p:nvPr/>
        </p:nvSpPr>
        <p:spPr>
          <a:xfrm>
            <a:off x="472533" y="2118732"/>
            <a:ext cx="163087" cy="453016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BA6490DB-5361-D032-658A-5EA98F8A9CBD}"/>
              </a:ext>
            </a:extLst>
          </p:cNvPr>
          <p:cNvSpPr/>
          <p:nvPr/>
        </p:nvSpPr>
        <p:spPr>
          <a:xfrm>
            <a:off x="436710" y="3791415"/>
            <a:ext cx="163086" cy="493504"/>
          </a:xfrm>
          <a:prstGeom prst="leftBrace">
            <a:avLst/>
          </a:prstGeom>
          <a:ln w="22225">
            <a:solidFill>
              <a:srgbClr val="FF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DFE73D-69C7-9CB3-9D96-505B98CA8D30}"/>
              </a:ext>
            </a:extLst>
          </p:cNvPr>
          <p:cNvSpPr txBox="1"/>
          <p:nvPr/>
        </p:nvSpPr>
        <p:spPr>
          <a:xfrm>
            <a:off x="5341434" y="635620"/>
            <a:ext cx="3413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39330"/>
                </a:solidFill>
              </a:rPr>
              <a:t>Global inequality of carbon emissions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A0A108-20A9-8FD3-5539-6B05D39B7B1C}"/>
              </a:ext>
            </a:extLst>
          </p:cNvPr>
          <p:cNvSpPr txBox="1"/>
          <p:nvPr/>
        </p:nvSpPr>
        <p:spPr>
          <a:xfrm>
            <a:off x="652346" y="473557"/>
            <a:ext cx="3276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b="1" i="1" u="none" strike="noStrike" dirty="0">
                <a:solidFill>
                  <a:srgbClr val="739330"/>
                </a:solidFill>
                <a:effectLst/>
                <a:latin typeface="Roboto" panose="02000000000000000000" pitchFamily="2" charset="0"/>
              </a:rPr>
              <a:t>HDI, energy use and carbon emissions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C0BD71-30B9-1A7F-D60E-E9C55C7EF636}"/>
              </a:ext>
            </a:extLst>
          </p:cNvPr>
          <p:cNvSpPr txBox="1"/>
          <p:nvPr/>
        </p:nvSpPr>
        <p:spPr>
          <a:xfrm>
            <a:off x="2509024" y="4284919"/>
            <a:ext cx="4249881" cy="369332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Is emissions reduction Africa’s agenda?</a:t>
            </a:r>
          </a:p>
        </p:txBody>
      </p:sp>
    </p:spTree>
    <p:extLst>
      <p:ext uri="{BB962C8B-B14F-4D97-AF65-F5344CB8AC3E}">
        <p14:creationId xmlns:p14="http://schemas.microsoft.com/office/powerpoint/2010/main" val="2607894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574731" y="467916"/>
            <a:ext cx="8652396" cy="4000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i="1" dirty="0">
                <a:solidFill>
                  <a:srgbClr val="7D9847"/>
                </a:solidFill>
                <a:ea typeface="ＭＳ Ｐゴシック" charset="-128"/>
                <a:sym typeface="Wingdings" charset="2"/>
              </a:rPr>
              <a:t>An African Long-term Strategic Vision</a:t>
            </a:r>
            <a:endParaRPr lang="en-US" altLang="en-US" dirty="0">
              <a:solidFill>
                <a:srgbClr val="7D9847"/>
              </a:solidFill>
              <a:ea typeface="ＭＳ Ｐゴシック" charset="-128"/>
            </a:endParaRPr>
          </a:p>
        </p:txBody>
      </p:sp>
      <p:sp>
        <p:nvSpPr>
          <p:cNvPr id="18434" name="Content Placeholder 4"/>
          <p:cNvSpPr>
            <a:spLocks noGrp="1"/>
          </p:cNvSpPr>
          <p:nvPr>
            <p:ph idx="1"/>
          </p:nvPr>
        </p:nvSpPr>
        <p:spPr>
          <a:xfrm>
            <a:off x="151063" y="1350622"/>
            <a:ext cx="8474461" cy="313216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600" b="1" dirty="0"/>
              <a:t>“If we don’t have a long-term strategic vision for ourselves, we’ll continue to be part of someone else’s strategic vision.”</a:t>
            </a:r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r>
              <a:rPr lang="en-US" sz="2600" b="1" dirty="0"/>
              <a:t>Africa cannot continue to play the role of: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b="1" dirty="0"/>
              <a:t>Source of cheap raw materials,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b="1" dirty="0"/>
              <a:t>Damping ground for Global North industrial output,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b="1" dirty="0"/>
              <a:t>Low-cost tourism destinations, and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b="1" dirty="0"/>
              <a:t>Damping ground for obsolete assembly-line manufacturing.</a:t>
            </a:r>
          </a:p>
          <a:p>
            <a:pPr marL="596900" lvl="1" indent="0">
              <a:buNone/>
              <a:defRPr/>
            </a:pPr>
            <a:endParaRPr lang="en-US" sz="1800" b="1" dirty="0"/>
          </a:p>
          <a:p>
            <a:pPr lvl="1" eaLnBrk="1" hangingPunct="1">
              <a:defRPr/>
            </a:pPr>
            <a:endParaRPr lang="en-US" altLang="en-US" sz="1800" b="1" i="1" dirty="0">
              <a:ea typeface="ＭＳ Ｐゴシック" charset="-128"/>
              <a:sym typeface="Wingding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0483446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64741" y="169933"/>
            <a:ext cx="8383604" cy="4000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000" b="1" i="1" dirty="0">
                <a:solidFill>
                  <a:srgbClr val="7D9847"/>
                </a:solidFill>
                <a:ea typeface="ＭＳ Ｐゴシック" charset="-128"/>
                <a:sym typeface="Wingdings" charset="2"/>
              </a:rPr>
              <a:t>Africa’s Structural Economic Deficiencies: …</a:t>
            </a:r>
            <a:endParaRPr lang="en-US" altLang="en-US" sz="3000" dirty="0">
              <a:solidFill>
                <a:srgbClr val="7D9847"/>
              </a:solidFill>
              <a:ea typeface="ＭＳ Ｐゴシック" charset="-128"/>
            </a:endParaRPr>
          </a:p>
        </p:txBody>
      </p:sp>
      <p:sp>
        <p:nvSpPr>
          <p:cNvPr id="18434" name="Content Placeholder 4"/>
          <p:cNvSpPr>
            <a:spLocks noGrp="1"/>
          </p:cNvSpPr>
          <p:nvPr>
            <p:ph idx="1"/>
          </p:nvPr>
        </p:nvSpPr>
        <p:spPr>
          <a:xfrm>
            <a:off x="1143000" y="1013260"/>
            <a:ext cx="6858000" cy="451485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200" b="1" dirty="0"/>
              <a:t>High external debt </a:t>
            </a:r>
            <a:r>
              <a:rPr lang="en-US" sz="2200" b="1" u="sng" dirty="0"/>
              <a:t>(borrowing costs 8x)</a:t>
            </a:r>
          </a:p>
          <a:p>
            <a:pPr>
              <a:buFont typeface="Arial" charset="0"/>
              <a:buChar char="•"/>
              <a:defRPr/>
            </a:pPr>
            <a:r>
              <a:rPr lang="en-US" sz="2200" b="1" dirty="0"/>
              <a:t>Major root causes: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b="1" dirty="0"/>
              <a:t>Energy deficit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b="1" dirty="0"/>
              <a:t>Food deficit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b="1" dirty="0"/>
              <a:t>Low value-added industrialization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b="1" dirty="0"/>
              <a:t>Trade deficits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b="1" dirty="0">
                <a:sym typeface="Wingdings"/>
              </a:rPr>
              <a:t> Currency devaluation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b="1" dirty="0">
                <a:sym typeface="Wingdings"/>
              </a:rPr>
              <a:t> Food &amp; Fuel price inflation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b="1" dirty="0">
                <a:sym typeface="Wingdings"/>
              </a:rPr>
              <a:t> Social Unrest unless Food/Fuel subsidies are maintained (forces the country to continue to borrow from foreign lenders: </a:t>
            </a:r>
            <a:r>
              <a:rPr lang="en-US" sz="1800" b="1" u="sng" dirty="0">
                <a:sym typeface="Wingdings"/>
              </a:rPr>
              <a:t>bandaid solution</a:t>
            </a:r>
            <a:r>
              <a:rPr lang="en-US" sz="1800" b="1" dirty="0">
                <a:sym typeface="Wingdings"/>
              </a:rPr>
              <a:t>)</a:t>
            </a:r>
            <a:endParaRPr lang="en-US" altLang="en-US" sz="2800" b="1" i="1" dirty="0">
              <a:ea typeface="ＭＳ Ｐゴシック" charset="-128"/>
              <a:sym typeface="Wingdings" charset="2"/>
            </a:endParaRPr>
          </a:p>
          <a:p>
            <a:pPr lvl="1" eaLnBrk="1" hangingPunct="1">
              <a:defRPr/>
            </a:pPr>
            <a:endParaRPr lang="en-US" altLang="en-US" sz="1800" b="1" i="1" dirty="0">
              <a:ea typeface="ＭＳ Ｐゴシック" charset="-128"/>
              <a:sym typeface="Wingding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6153427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194994" y="-14237"/>
            <a:ext cx="5243513" cy="3836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/>
            <a:r>
              <a:rPr lang="en-US" b="1" dirty="0">
                <a:solidFill>
                  <a:srgbClr val="7D9847"/>
                </a:solidFill>
              </a:rPr>
              <a:t>Africa’s Exports</a:t>
            </a:r>
          </a:p>
        </p:txBody>
      </p:sp>
      <p:pic>
        <p:nvPicPr>
          <p:cNvPr id="3" name="Picture 2" descr="Chart, treemap chart&#10;&#10;Description automatically generated">
            <a:extLst>
              <a:ext uri="{FF2B5EF4-FFF2-40B4-BE49-F238E27FC236}">
                <a16:creationId xmlns:a16="http://schemas.microsoft.com/office/drawing/2014/main" id="{3C48B252-797F-BDD6-B456-AF2D0C656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1" y="525066"/>
            <a:ext cx="8730751" cy="4132316"/>
          </a:xfrm>
          <a:prstGeom prst="rect">
            <a:avLst/>
          </a:prstGeom>
        </p:spPr>
      </p:pic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3C668990-E03A-3B2C-AF16-E02B64FD7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9" y="4554070"/>
            <a:ext cx="1773336" cy="5776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031AE8-8A67-4A01-7C11-0FE4413818C6}"/>
              </a:ext>
            </a:extLst>
          </p:cNvPr>
          <p:cNvSpPr/>
          <p:nvPr/>
        </p:nvSpPr>
        <p:spPr>
          <a:xfrm>
            <a:off x="2119934" y="4663755"/>
            <a:ext cx="3769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Source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https://atlas.cid.harvard.edu/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5022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157287" y="57150"/>
            <a:ext cx="5243513" cy="383625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l"/>
            <a:r>
              <a:rPr lang="en-US" b="1" dirty="0">
                <a:solidFill>
                  <a:srgbClr val="7D9847"/>
                </a:solidFill>
              </a:rPr>
              <a:t>Africa’s Imports</a:t>
            </a:r>
          </a:p>
        </p:txBody>
      </p:sp>
      <p:pic>
        <p:nvPicPr>
          <p:cNvPr id="7" name="Picture 6" descr="Chart, treemap chart&#10;&#10;Description automatically generated">
            <a:extLst>
              <a:ext uri="{FF2B5EF4-FFF2-40B4-BE49-F238E27FC236}">
                <a16:creationId xmlns:a16="http://schemas.microsoft.com/office/drawing/2014/main" id="{7BC9DC5C-2C24-1DED-52CF-2445869B0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6313"/>
            <a:ext cx="8644379" cy="4066907"/>
          </a:xfrm>
          <a:prstGeom prst="rect">
            <a:avLst/>
          </a:prstGeom>
        </p:spPr>
      </p:pic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784672CF-914A-13D5-F662-5A346C136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9" y="4554070"/>
            <a:ext cx="1773336" cy="5776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BC4DD0-E70C-F4F7-51F6-3D01850939D7}"/>
              </a:ext>
            </a:extLst>
          </p:cNvPr>
          <p:cNvSpPr/>
          <p:nvPr/>
        </p:nvSpPr>
        <p:spPr>
          <a:xfrm>
            <a:off x="2119934" y="4663755"/>
            <a:ext cx="3769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Source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https://atlas.cid.harvard.edu/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5919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ecureservercdn.net/45.40.149.159/34n.8bd.myftpupload.com/wp-content/uploads/2016/12/capitalflight-e1480622572592.png">
            <a:extLst>
              <a:ext uri="{FF2B5EF4-FFF2-40B4-BE49-F238E27FC236}">
                <a16:creationId xmlns:a16="http://schemas.microsoft.com/office/drawing/2014/main" id="{8DF0BB7B-1E5F-E94A-8C33-6B19A31FF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7" y="632674"/>
            <a:ext cx="8607726" cy="431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061D59B-C3FE-1B4D-9909-FCA3DD3EC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615" y="97333"/>
            <a:ext cx="6154310" cy="66258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39330"/>
                </a:solidFill>
              </a:rPr>
              <a:t>Neocolonial Net Wealth Extraction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36ACDB-4B7B-1EC6-6D8C-F5FBBBDD685B}"/>
              </a:ext>
            </a:extLst>
          </p:cNvPr>
          <p:cNvSpPr txBox="1"/>
          <p:nvPr/>
        </p:nvSpPr>
        <p:spPr>
          <a:xfrm>
            <a:off x="47096" y="4926724"/>
            <a:ext cx="21723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Source: Global Financial Integrity</a:t>
            </a:r>
          </a:p>
        </p:txBody>
      </p:sp>
    </p:spTree>
    <p:extLst>
      <p:ext uri="{BB962C8B-B14F-4D97-AF65-F5344CB8AC3E}">
        <p14:creationId xmlns:p14="http://schemas.microsoft.com/office/powerpoint/2010/main" val="2896219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6203C-9D63-2240-EC5B-B4232DBE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459" y="167645"/>
            <a:ext cx="7939163" cy="994172"/>
          </a:xfrm>
        </p:spPr>
        <p:txBody>
          <a:bodyPr>
            <a:normAutofit/>
          </a:bodyPr>
          <a:lstStyle/>
          <a:p>
            <a:r>
              <a:rPr lang="en-US" sz="2250" b="1" i="1" dirty="0">
                <a:solidFill>
                  <a:srgbClr val="739330"/>
                </a:solidFill>
                <a:latin typeface="Cairo" pitchFamily="2" charset="-78"/>
                <a:cs typeface="Cairo" pitchFamily="2" charset="-78"/>
              </a:rPr>
              <a:t>The result is net neocolonial wealth extraction of over $2 trillion from the Global South to Global North every year</a:t>
            </a:r>
          </a:p>
        </p:txBody>
      </p:sp>
      <p:pic>
        <p:nvPicPr>
          <p:cNvPr id="6" name="Picture 5" descr="A close-up of a chart&#10;&#10;Description automatically generated with low confidence">
            <a:extLst>
              <a:ext uri="{FF2B5EF4-FFF2-40B4-BE49-F238E27FC236}">
                <a16:creationId xmlns:a16="http://schemas.microsoft.com/office/drawing/2014/main" id="{AED8D14B-3119-B8BE-B380-DE045ECDD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451" y="1139368"/>
            <a:ext cx="7281080" cy="37252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ACF64E-00D2-9849-A60B-63AE8117A705}"/>
              </a:ext>
            </a:extLst>
          </p:cNvPr>
          <p:cNvSpPr txBox="1"/>
          <p:nvPr/>
        </p:nvSpPr>
        <p:spPr>
          <a:xfrm>
            <a:off x="47096" y="4926724"/>
            <a:ext cx="21723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Source: Global Financial Integrity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9D57E3-3F28-014A-AD00-8B1FDD5E4AAB}"/>
              </a:ext>
            </a:extLst>
          </p:cNvPr>
          <p:cNvSpPr txBox="1">
            <a:spLocks/>
          </p:cNvSpPr>
          <p:nvPr/>
        </p:nvSpPr>
        <p:spPr>
          <a:xfrm>
            <a:off x="241511" y="3617590"/>
            <a:ext cx="1217834" cy="660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50" b="1" dirty="0">
                <a:solidFill>
                  <a:schemeClr val="tx1"/>
                </a:solidFill>
                <a:latin typeface="Cairo" pitchFamily="2" charset="-78"/>
                <a:cs typeface="Cairo" pitchFamily="2" charset="-78"/>
              </a:rPr>
              <a:t>USD 0.7 billion</a:t>
            </a:r>
          </a:p>
          <a:p>
            <a:r>
              <a:rPr lang="en-US" sz="2250" dirty="0">
                <a:solidFill>
                  <a:schemeClr val="tx1"/>
                </a:solidFill>
                <a:latin typeface="Cairo" pitchFamily="2" charset="-78"/>
                <a:cs typeface="Cairo" pitchFamily="2" charset="-78"/>
              </a:rPr>
              <a:t>Loss &amp; Damage Fund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F6069F2-DF87-748A-D5DD-52232632372A}"/>
              </a:ext>
            </a:extLst>
          </p:cNvPr>
          <p:cNvSpPr txBox="1">
            <a:spLocks/>
          </p:cNvSpPr>
          <p:nvPr/>
        </p:nvSpPr>
        <p:spPr>
          <a:xfrm>
            <a:off x="646498" y="2776839"/>
            <a:ext cx="284962" cy="660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50" b="1" dirty="0">
                <a:solidFill>
                  <a:schemeClr val="tx1"/>
                </a:solidFill>
                <a:latin typeface="Cairo" pitchFamily="2" charset="-78"/>
                <a:cs typeface="Cairo" pitchFamily="2" charset="-78"/>
              </a:rPr>
              <a:t>.</a:t>
            </a:r>
            <a:endParaRPr lang="en-US" sz="2250" dirty="0">
              <a:solidFill>
                <a:schemeClr val="tx1"/>
              </a:solidFill>
              <a:latin typeface="Cairo" pitchFamily="2" charset="-78"/>
              <a:cs typeface="Cairo" pitchFamily="2" charset="-78"/>
            </a:endParaRPr>
          </a:p>
        </p:txBody>
      </p:sp>
      <p:pic>
        <p:nvPicPr>
          <p:cNvPr id="8" name="Picture 7" descr="A screenshot of a black background with logos&#10;&#10;Description automatically generated">
            <a:extLst>
              <a:ext uri="{FF2B5EF4-FFF2-40B4-BE49-F238E27FC236}">
                <a16:creationId xmlns:a16="http://schemas.microsoft.com/office/drawing/2014/main" id="{726C4BF6-1CCE-65DA-60B4-07A65DB55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94" y="1139367"/>
            <a:ext cx="2307849" cy="179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2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16272</TotalTime>
  <Words>505</Words>
  <Application>Microsoft Macintosh PowerPoint</Application>
  <PresentationFormat>On-screen Show (16:9)</PresentationFormat>
  <Paragraphs>80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Cairo</vt:lpstr>
      <vt:lpstr>Wingdings</vt:lpstr>
      <vt:lpstr>ＭＳ Ｐゴシック</vt:lpstr>
      <vt:lpstr>Arial</vt:lpstr>
      <vt:lpstr>Roboto</vt:lpstr>
      <vt:lpstr>Simple Light</vt:lpstr>
      <vt:lpstr>JustTransitionAfrica.org  The independent expert group on  Just Transition and Development</vt:lpstr>
      <vt:lpstr>…potential</vt:lpstr>
      <vt:lpstr>PowerPoint Presentation</vt:lpstr>
      <vt:lpstr>An African Long-term Strategic Vision</vt:lpstr>
      <vt:lpstr>Africa’s Structural Economic Deficiencies: …</vt:lpstr>
      <vt:lpstr>Africa’s Exports</vt:lpstr>
      <vt:lpstr>Africa’s Imports</vt:lpstr>
      <vt:lpstr>Neocolonial Net Wealth Extraction</vt:lpstr>
      <vt:lpstr>The result is net neocolonial wealth extraction of over $2 trillion from the Global South to Global North every year</vt:lpstr>
      <vt:lpstr>Report highlights several key principles:</vt:lpstr>
      <vt:lpstr>Mainstream Climate Finance:</vt:lpstr>
      <vt:lpstr>Structural Solutions:</vt:lpstr>
      <vt:lpstr>Structural Solutions:</vt:lpstr>
      <vt:lpstr>Just Transition A Climate, Energy, and Development Vision for Africa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MMT Insights on Inflation &amp; Central Bank Policies:  What Bond Investors Should Know</dc:title>
  <cp:lastModifiedBy>Mulugetta, Yacob</cp:lastModifiedBy>
  <cp:revision>76</cp:revision>
  <dcterms:modified xsi:type="dcterms:W3CDTF">2024-03-21T15:42:11Z</dcterms:modified>
</cp:coreProperties>
</file>