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6" r:id="rId4"/>
  </p:sldMasterIdLst>
  <p:notesMasterIdLst>
    <p:notesMasterId r:id="rId18"/>
  </p:notesMasterIdLst>
  <p:sldIdLst>
    <p:sldId id="307" r:id="rId5"/>
    <p:sldId id="311" r:id="rId6"/>
    <p:sldId id="366" r:id="rId7"/>
    <p:sldId id="369" r:id="rId8"/>
    <p:sldId id="309" r:id="rId9"/>
    <p:sldId id="367" r:id="rId10"/>
    <p:sldId id="368" r:id="rId11"/>
    <p:sldId id="370" r:id="rId12"/>
    <p:sldId id="371" r:id="rId13"/>
    <p:sldId id="259" r:id="rId14"/>
    <p:sldId id="365" r:id="rId15"/>
    <p:sldId id="372" r:id="rId16"/>
    <p:sldId id="314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A12"/>
    <a:srgbClr val="000031"/>
    <a:srgbClr val="009CA4"/>
    <a:srgbClr val="AFDFE4"/>
    <a:srgbClr val="00AAAD"/>
    <a:srgbClr val="111111"/>
    <a:srgbClr val="CFBEC5"/>
    <a:srgbClr val="5D133E"/>
    <a:srgbClr val="5D1331"/>
    <a:srgbClr val="00AB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80000" autoAdjust="0"/>
  </p:normalViewPr>
  <p:slideViewPr>
    <p:cSldViewPr>
      <p:cViewPr varScale="1">
        <p:scale>
          <a:sx n="45" d="100"/>
          <a:sy n="45" d="100"/>
        </p:scale>
        <p:origin x="-240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51F43-222A-4DAC-9397-DABAC9975FE5}" type="datetimeFigureOut">
              <a:rPr lang="en-GB" smtClean="0"/>
              <a:pPr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AE6CE-D843-480A-9D40-E18E72A386E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312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3614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5953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86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59% below 18 years old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81% women and children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Countries of origin – South Sudan (2.14M), DRC (673K)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632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region of origin, transit and destination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Major nationalities – ER, ET, 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472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than 832,000 on the move in the region in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329,000 Jan-Jul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039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11,000 per month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men 72%, women 18%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Ethiopians 92%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KSA 88%, YE 12%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50" dirty="0"/>
              <a:t>BOS 62%, OBK 38%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1,000 crossing into Saudi every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147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80% SO, 20% 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346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Arrivals in Italy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22% end 2016 v &lt;1% end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Eritreans – surge after opening of borders with Sudan/Ethiopia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80% intend to move on from Ethiopia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163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737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Interviews with more than 2,500 respondents, 2017-2019</a:t>
            </a:r>
          </a:p>
          <a:p>
            <a:r>
              <a:rPr lang="en-GB" dirty="0"/>
              <a:t>Lesser extent – Lack of services (14%); personal (9%); environment or </a:t>
            </a:r>
          </a:p>
          <a:p>
            <a:r>
              <a:rPr lang="en-GB" dirty="0"/>
              <a:t>71% give more than one reason, only 29% give single factor</a:t>
            </a:r>
          </a:p>
          <a:p>
            <a:endParaRPr lang="en-GB" dirty="0"/>
          </a:p>
          <a:p>
            <a:r>
              <a:rPr lang="en-GB" b="1" dirty="0"/>
              <a:t>By nationality</a:t>
            </a:r>
          </a:p>
          <a:p>
            <a:r>
              <a:rPr lang="en-GB" b="0" dirty="0"/>
              <a:t>Eritreans – lack of rights</a:t>
            </a:r>
          </a:p>
          <a:p>
            <a:r>
              <a:rPr lang="en-GB" b="0" dirty="0"/>
              <a:t>Ethiopians – lack of rights; economic and violence</a:t>
            </a:r>
          </a:p>
          <a:p>
            <a:r>
              <a:rPr lang="en-GB" b="0" dirty="0"/>
              <a:t>Somalia – economic and violence</a:t>
            </a:r>
          </a:p>
          <a:p>
            <a:r>
              <a:rPr lang="en-GB" b="0" dirty="0"/>
              <a:t>Yemen – violence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AE6CE-D843-480A-9D40-E18E72A386E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435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4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0370368" cy="12140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44824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39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75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0370368" cy="12140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824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2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603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0370368" cy="12140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89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76672"/>
            <a:ext cx="10370368" cy="12140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18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19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EF7B2A-43DF-AA4D-8C8E-8CF79E0744EC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86EBDA-FB9C-084C-B07A-D72320E3BFB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12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8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" b="21818"/>
          <a:stretch/>
        </p:blipFill>
        <p:spPr>
          <a:xfrm>
            <a:off x="0" y="1340768"/>
            <a:ext cx="12275988" cy="5517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696" y="-1012792"/>
            <a:ext cx="12844074" cy="9122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349556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78996"/>
            <a:ext cx="3131988" cy="1264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94" y="2884605"/>
            <a:ext cx="1165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uli ExtraBold"/>
              </a:rPr>
              <a:t>MIXED MIGRATION DYANMICS IN EAST AFRICA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0" y="290816"/>
            <a:ext cx="37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Olivia </a:t>
            </a:r>
            <a:r>
              <a:rPr lang="en-US" dirty="0" err="1">
                <a:solidFill>
                  <a:srgbClr val="009CA4"/>
                </a:solidFill>
                <a:latin typeface="Muli" panose="00000500000000000000" pitchFamily="2" charset="0"/>
              </a:rPr>
              <a:t>Akumu</a:t>
            </a:r>
            <a:endParaRPr lang="en-US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r"/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Vienna | 25 February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3568" y="6378949"/>
            <a:ext cx="12338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i="1" dirty="0">
                <a:solidFill>
                  <a:schemeClr val="bg1"/>
                </a:solidFill>
                <a:latin typeface="Muli" panose="00000500000000000000" pitchFamily="2" charset="0"/>
              </a:rPr>
              <a:t>VIDC: Fortress Europe? Current migration trends and European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0D23F6-C9B5-4F40-B18C-8F94262965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988" y="334426"/>
            <a:ext cx="2359599" cy="12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98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F63B2BD-5C26-48B1-8534-B62A22E84766}"/>
              </a:ext>
            </a:extLst>
          </p:cNvPr>
          <p:cNvGrpSpPr>
            <a:grpSpLocks noChangeAspect="1"/>
          </p:cNvGrpSpPr>
          <p:nvPr/>
        </p:nvGrpSpPr>
        <p:grpSpPr>
          <a:xfrm>
            <a:off x="2073875" y="2545098"/>
            <a:ext cx="2261288" cy="2261288"/>
            <a:chOff x="4328982" y="2168610"/>
            <a:chExt cx="2261288" cy="2261288"/>
          </a:xfrm>
        </p:grpSpPr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xmlns="" id="{0486C7A0-E744-4FB0-AC3F-12B55B1AFA71}"/>
                </a:ext>
              </a:extLst>
            </p:cNvPr>
            <p:cNvSpPr/>
            <p:nvPr/>
          </p:nvSpPr>
          <p:spPr>
            <a:xfrm>
              <a:off x="4328982" y="2168610"/>
              <a:ext cx="2261288" cy="2261288"/>
            </a:xfrm>
            <a:prstGeom prst="donut">
              <a:avLst>
                <a:gd name="adj" fmla="val 102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A858667-7C64-4784-8531-A35D49BCA644}"/>
                </a:ext>
              </a:extLst>
            </p:cNvPr>
            <p:cNvSpPr/>
            <p:nvPr/>
          </p:nvSpPr>
          <p:spPr>
            <a:xfrm>
              <a:off x="4328982" y="3299254"/>
              <a:ext cx="2261288" cy="1130644"/>
            </a:xfrm>
            <a:custGeom>
              <a:avLst/>
              <a:gdLst>
                <a:gd name="connsiteX0" fmla="*/ 0 w 2261288"/>
                <a:gd name="connsiteY0" fmla="*/ 0 h 1130644"/>
                <a:gd name="connsiteX1" fmla="*/ 232393 w 2261288"/>
                <a:gd name="connsiteY1" fmla="*/ 0 h 1130644"/>
                <a:gd name="connsiteX2" fmla="*/ 1130644 w 2261288"/>
                <a:gd name="connsiteY2" fmla="*/ 898251 h 1130644"/>
                <a:gd name="connsiteX3" fmla="*/ 2028895 w 2261288"/>
                <a:gd name="connsiteY3" fmla="*/ 0 h 1130644"/>
                <a:gd name="connsiteX4" fmla="*/ 2261288 w 2261288"/>
                <a:gd name="connsiteY4" fmla="*/ 0 h 1130644"/>
                <a:gd name="connsiteX5" fmla="*/ 1130644 w 2261288"/>
                <a:gd name="connsiteY5" fmla="*/ 1130644 h 1130644"/>
                <a:gd name="connsiteX6" fmla="*/ 0 w 2261288"/>
                <a:gd name="connsiteY6" fmla="*/ 0 h 113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1288" h="1130644">
                  <a:moveTo>
                    <a:pt x="0" y="0"/>
                  </a:moveTo>
                  <a:lnTo>
                    <a:pt x="232393" y="0"/>
                  </a:lnTo>
                  <a:cubicBezTo>
                    <a:pt x="232393" y="496090"/>
                    <a:pt x="634554" y="898251"/>
                    <a:pt x="1130644" y="898251"/>
                  </a:cubicBezTo>
                  <a:cubicBezTo>
                    <a:pt x="1626734" y="898251"/>
                    <a:pt x="2028895" y="496090"/>
                    <a:pt x="2028895" y="0"/>
                  </a:cubicBezTo>
                  <a:lnTo>
                    <a:pt x="2261288" y="0"/>
                  </a:lnTo>
                  <a:cubicBezTo>
                    <a:pt x="2261288" y="624437"/>
                    <a:pt x="1755081" y="1130644"/>
                    <a:pt x="1130644" y="1130644"/>
                  </a:cubicBezTo>
                  <a:cubicBezTo>
                    <a:pt x="506207" y="1130644"/>
                    <a:pt x="0" y="624437"/>
                    <a:pt x="0" y="0"/>
                  </a:cubicBezTo>
                  <a:close/>
                </a:path>
              </a:pathLst>
            </a:cu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5960BF-892D-42D8-AC7D-082B7406782E}"/>
              </a:ext>
            </a:extLst>
          </p:cNvPr>
          <p:cNvSpPr>
            <a:spLocks noChangeAspect="1"/>
          </p:cNvSpPr>
          <p:nvPr/>
        </p:nvSpPr>
        <p:spPr>
          <a:xfrm>
            <a:off x="1873674" y="3638040"/>
            <a:ext cx="2891481" cy="1346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uli" panose="000005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E84551E-BC2E-49C7-9EEA-2B0AAD327905}"/>
              </a:ext>
            </a:extLst>
          </p:cNvPr>
          <p:cNvGrpSpPr>
            <a:grpSpLocks noChangeAspect="1"/>
          </p:cNvGrpSpPr>
          <p:nvPr/>
        </p:nvGrpSpPr>
        <p:grpSpPr>
          <a:xfrm>
            <a:off x="4965356" y="2545098"/>
            <a:ext cx="2261288" cy="2261288"/>
            <a:chOff x="4328982" y="2168610"/>
            <a:chExt cx="2261288" cy="2261288"/>
          </a:xfrm>
        </p:grpSpPr>
        <p:sp>
          <p:nvSpPr>
            <p:cNvPr id="36" name="Circle: Hollow 35">
              <a:extLst>
                <a:ext uri="{FF2B5EF4-FFF2-40B4-BE49-F238E27FC236}">
                  <a16:creationId xmlns:a16="http://schemas.microsoft.com/office/drawing/2014/main" xmlns="" id="{571B9861-6780-4190-8BF7-E04E4A6D4AEC}"/>
                </a:ext>
              </a:extLst>
            </p:cNvPr>
            <p:cNvSpPr/>
            <p:nvPr/>
          </p:nvSpPr>
          <p:spPr>
            <a:xfrm>
              <a:off x="4328982" y="2168610"/>
              <a:ext cx="2261288" cy="2261288"/>
            </a:xfrm>
            <a:prstGeom prst="donut">
              <a:avLst>
                <a:gd name="adj" fmla="val 102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99E35D6D-C246-42F2-831B-6AA21E351D3B}"/>
                </a:ext>
              </a:extLst>
            </p:cNvPr>
            <p:cNvSpPr/>
            <p:nvPr/>
          </p:nvSpPr>
          <p:spPr>
            <a:xfrm>
              <a:off x="4328982" y="3299254"/>
              <a:ext cx="2261288" cy="1130644"/>
            </a:xfrm>
            <a:custGeom>
              <a:avLst/>
              <a:gdLst>
                <a:gd name="connsiteX0" fmla="*/ 0 w 2261288"/>
                <a:gd name="connsiteY0" fmla="*/ 0 h 1130644"/>
                <a:gd name="connsiteX1" fmla="*/ 232393 w 2261288"/>
                <a:gd name="connsiteY1" fmla="*/ 0 h 1130644"/>
                <a:gd name="connsiteX2" fmla="*/ 1130644 w 2261288"/>
                <a:gd name="connsiteY2" fmla="*/ 898251 h 1130644"/>
                <a:gd name="connsiteX3" fmla="*/ 2028895 w 2261288"/>
                <a:gd name="connsiteY3" fmla="*/ 0 h 1130644"/>
                <a:gd name="connsiteX4" fmla="*/ 2261288 w 2261288"/>
                <a:gd name="connsiteY4" fmla="*/ 0 h 1130644"/>
                <a:gd name="connsiteX5" fmla="*/ 1130644 w 2261288"/>
                <a:gd name="connsiteY5" fmla="*/ 1130644 h 1130644"/>
                <a:gd name="connsiteX6" fmla="*/ 0 w 2261288"/>
                <a:gd name="connsiteY6" fmla="*/ 0 h 113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1288" h="1130644">
                  <a:moveTo>
                    <a:pt x="0" y="0"/>
                  </a:moveTo>
                  <a:lnTo>
                    <a:pt x="232393" y="0"/>
                  </a:lnTo>
                  <a:cubicBezTo>
                    <a:pt x="232393" y="496090"/>
                    <a:pt x="634554" y="898251"/>
                    <a:pt x="1130644" y="898251"/>
                  </a:cubicBezTo>
                  <a:cubicBezTo>
                    <a:pt x="1626734" y="898251"/>
                    <a:pt x="2028895" y="496090"/>
                    <a:pt x="2028895" y="0"/>
                  </a:cubicBezTo>
                  <a:lnTo>
                    <a:pt x="2261288" y="0"/>
                  </a:lnTo>
                  <a:cubicBezTo>
                    <a:pt x="2261288" y="624437"/>
                    <a:pt x="1755081" y="1130644"/>
                    <a:pt x="1130644" y="1130644"/>
                  </a:cubicBezTo>
                  <a:cubicBezTo>
                    <a:pt x="506207" y="1130644"/>
                    <a:pt x="0" y="624437"/>
                    <a:pt x="0" y="0"/>
                  </a:cubicBezTo>
                  <a:close/>
                </a:path>
              </a:pathLst>
            </a:cu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3AC2A5B-0A5E-4715-8B35-2D62192EC7A1}"/>
              </a:ext>
            </a:extLst>
          </p:cNvPr>
          <p:cNvSpPr>
            <a:spLocks noChangeAspect="1"/>
          </p:cNvSpPr>
          <p:nvPr/>
        </p:nvSpPr>
        <p:spPr>
          <a:xfrm>
            <a:off x="4650259" y="3675742"/>
            <a:ext cx="2891481" cy="1346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uli" panose="000005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533AFC2-2807-4DDC-9CA1-17DE11BC887F}"/>
              </a:ext>
            </a:extLst>
          </p:cNvPr>
          <p:cNvGrpSpPr>
            <a:grpSpLocks noChangeAspect="1"/>
          </p:cNvGrpSpPr>
          <p:nvPr/>
        </p:nvGrpSpPr>
        <p:grpSpPr>
          <a:xfrm>
            <a:off x="7856837" y="2545098"/>
            <a:ext cx="2261288" cy="2261288"/>
            <a:chOff x="4328982" y="2168610"/>
            <a:chExt cx="2261288" cy="2261288"/>
          </a:xfrm>
        </p:grpSpPr>
        <p:sp>
          <p:nvSpPr>
            <p:cNvPr id="40" name="Circle: Hollow 39">
              <a:extLst>
                <a:ext uri="{FF2B5EF4-FFF2-40B4-BE49-F238E27FC236}">
                  <a16:creationId xmlns:a16="http://schemas.microsoft.com/office/drawing/2014/main" xmlns="" id="{04759003-E273-49BA-A32A-82E7BBE8895A}"/>
                </a:ext>
              </a:extLst>
            </p:cNvPr>
            <p:cNvSpPr/>
            <p:nvPr/>
          </p:nvSpPr>
          <p:spPr>
            <a:xfrm>
              <a:off x="4328982" y="2168610"/>
              <a:ext cx="2261288" cy="2261288"/>
            </a:xfrm>
            <a:prstGeom prst="donut">
              <a:avLst>
                <a:gd name="adj" fmla="val 1027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51EF82A-DB39-4213-82FC-A74A7B99D007}"/>
                </a:ext>
              </a:extLst>
            </p:cNvPr>
            <p:cNvSpPr/>
            <p:nvPr/>
          </p:nvSpPr>
          <p:spPr>
            <a:xfrm>
              <a:off x="4328982" y="3299254"/>
              <a:ext cx="2261288" cy="1130644"/>
            </a:xfrm>
            <a:custGeom>
              <a:avLst/>
              <a:gdLst>
                <a:gd name="connsiteX0" fmla="*/ 0 w 2261288"/>
                <a:gd name="connsiteY0" fmla="*/ 0 h 1130644"/>
                <a:gd name="connsiteX1" fmla="*/ 232393 w 2261288"/>
                <a:gd name="connsiteY1" fmla="*/ 0 h 1130644"/>
                <a:gd name="connsiteX2" fmla="*/ 1130644 w 2261288"/>
                <a:gd name="connsiteY2" fmla="*/ 898251 h 1130644"/>
                <a:gd name="connsiteX3" fmla="*/ 2028895 w 2261288"/>
                <a:gd name="connsiteY3" fmla="*/ 0 h 1130644"/>
                <a:gd name="connsiteX4" fmla="*/ 2261288 w 2261288"/>
                <a:gd name="connsiteY4" fmla="*/ 0 h 1130644"/>
                <a:gd name="connsiteX5" fmla="*/ 1130644 w 2261288"/>
                <a:gd name="connsiteY5" fmla="*/ 1130644 h 1130644"/>
                <a:gd name="connsiteX6" fmla="*/ 0 w 2261288"/>
                <a:gd name="connsiteY6" fmla="*/ 0 h 113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1288" h="1130644">
                  <a:moveTo>
                    <a:pt x="0" y="0"/>
                  </a:moveTo>
                  <a:lnTo>
                    <a:pt x="232393" y="0"/>
                  </a:lnTo>
                  <a:cubicBezTo>
                    <a:pt x="232393" y="496090"/>
                    <a:pt x="634554" y="898251"/>
                    <a:pt x="1130644" y="898251"/>
                  </a:cubicBezTo>
                  <a:cubicBezTo>
                    <a:pt x="1626734" y="898251"/>
                    <a:pt x="2028895" y="496090"/>
                    <a:pt x="2028895" y="0"/>
                  </a:cubicBezTo>
                  <a:lnTo>
                    <a:pt x="2261288" y="0"/>
                  </a:lnTo>
                  <a:cubicBezTo>
                    <a:pt x="2261288" y="624437"/>
                    <a:pt x="1755081" y="1130644"/>
                    <a:pt x="1130644" y="1130644"/>
                  </a:cubicBezTo>
                  <a:cubicBezTo>
                    <a:pt x="506207" y="1130644"/>
                    <a:pt x="0" y="624437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Muli" panose="00000500000000000000" pitchFamily="2" charset="0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1000F88-D89A-44DD-A9E2-6AB73B584904}"/>
              </a:ext>
            </a:extLst>
          </p:cNvPr>
          <p:cNvSpPr>
            <a:spLocks noChangeAspect="1"/>
          </p:cNvSpPr>
          <p:nvPr/>
        </p:nvSpPr>
        <p:spPr>
          <a:xfrm>
            <a:off x="7541740" y="3675742"/>
            <a:ext cx="2891481" cy="1346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uli" panose="000005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48CE02B-E49F-42FF-A637-49AF29F39735}"/>
              </a:ext>
            </a:extLst>
          </p:cNvPr>
          <p:cNvSpPr>
            <a:spLocks noChangeAspect="1"/>
          </p:cNvSpPr>
          <p:nvPr/>
        </p:nvSpPr>
        <p:spPr>
          <a:xfrm>
            <a:off x="8986569" y="3675742"/>
            <a:ext cx="2891481" cy="1346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uli" panose="000005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4D38C6A-AEDB-4399-8DAE-FD2E58CCC368}"/>
              </a:ext>
            </a:extLst>
          </p:cNvPr>
          <p:cNvGrpSpPr>
            <a:grpSpLocks noChangeAspect="1"/>
          </p:cNvGrpSpPr>
          <p:nvPr/>
        </p:nvGrpSpPr>
        <p:grpSpPr>
          <a:xfrm>
            <a:off x="1567785" y="3352575"/>
            <a:ext cx="3101876" cy="2915987"/>
            <a:chOff x="92105" y="3105834"/>
            <a:chExt cx="3101876" cy="166342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E9CE130-16B2-45AA-BFB4-FBF2133EE090}"/>
                </a:ext>
              </a:extLst>
            </p:cNvPr>
            <p:cNvSpPr txBox="1"/>
            <p:nvPr/>
          </p:nvSpPr>
          <p:spPr>
            <a:xfrm>
              <a:off x="1152714" y="3105834"/>
              <a:ext cx="1210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EF3078"/>
                  </a:solidFill>
                  <a:latin typeface="Muli" panose="00000500000000000000" pitchFamily="2" charset="0"/>
                </a:rPr>
                <a:t>24%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0057FD5-2465-479B-94B2-6CE2CAC6A561}"/>
                </a:ext>
              </a:extLst>
            </p:cNvPr>
            <p:cNvSpPr txBox="1"/>
            <p:nvPr/>
          </p:nvSpPr>
          <p:spPr>
            <a:xfrm>
              <a:off x="92105" y="3548067"/>
              <a:ext cx="3101876" cy="26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F3078"/>
                  </a:solidFill>
                  <a:latin typeface="Muli" panose="00000500000000000000" pitchFamily="2" charset="0"/>
                </a:rPr>
                <a:t>ECONOMIC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14CC7CA-C11E-427D-B906-8F40348415E7}"/>
                </a:ext>
              </a:extLst>
            </p:cNvPr>
            <p:cNvSpPr txBox="1"/>
            <p:nvPr/>
          </p:nvSpPr>
          <p:spPr>
            <a:xfrm>
              <a:off x="292798" y="4014305"/>
              <a:ext cx="2891481" cy="75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Unemployment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Not earning enough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No access to credit</a:t>
              </a:r>
            </a:p>
            <a:p>
              <a:pPr algn="ctr"/>
              <a:endParaRPr lang="en-US" sz="2000" dirty="0">
                <a:solidFill>
                  <a:schemeClr val="bg1">
                    <a:lumMod val="65000"/>
                  </a:schemeClr>
                </a:solidFill>
                <a:latin typeface="Muli" panose="000005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9E360B5-8292-41BE-BDB5-53A1DA79A0AF}"/>
              </a:ext>
            </a:extLst>
          </p:cNvPr>
          <p:cNvGrpSpPr>
            <a:grpSpLocks noChangeAspect="1"/>
          </p:cNvGrpSpPr>
          <p:nvPr/>
        </p:nvGrpSpPr>
        <p:grpSpPr>
          <a:xfrm>
            <a:off x="4554765" y="3349346"/>
            <a:ext cx="3101876" cy="2825015"/>
            <a:chOff x="206929" y="3105834"/>
            <a:chExt cx="3101876" cy="18512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37DEFA01-911E-4472-A366-C89F120808A7}"/>
                </a:ext>
              </a:extLst>
            </p:cNvPr>
            <p:cNvSpPr txBox="1"/>
            <p:nvPr/>
          </p:nvSpPr>
          <p:spPr>
            <a:xfrm>
              <a:off x="1152714" y="3105834"/>
              <a:ext cx="1210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3A1A4"/>
                  </a:solidFill>
                  <a:latin typeface="Muli" panose="00000500000000000000" pitchFamily="2" charset="0"/>
                </a:rPr>
                <a:t>24%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AA7E65BB-EF5C-4E32-A442-1715CC6A57A1}"/>
                </a:ext>
              </a:extLst>
            </p:cNvPr>
            <p:cNvSpPr txBox="1"/>
            <p:nvPr/>
          </p:nvSpPr>
          <p:spPr>
            <a:xfrm>
              <a:off x="206929" y="3655299"/>
              <a:ext cx="3101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3A1A4"/>
                  </a:solidFill>
                  <a:latin typeface="Muli" panose="00000500000000000000" pitchFamily="2" charset="0"/>
                </a:rPr>
                <a:t>LACK OF RIGHTS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52BFBE7-0743-48E7-B3B0-63FC8382764F}"/>
                </a:ext>
              </a:extLst>
            </p:cNvPr>
            <p:cNvSpPr txBox="1"/>
            <p:nvPr/>
          </p:nvSpPr>
          <p:spPr>
            <a:xfrm>
              <a:off x="312125" y="4089845"/>
              <a:ext cx="2891481" cy="86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Freedom of expression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Political persecution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Ethnic discrimination</a:t>
              </a:r>
            </a:p>
            <a:p>
              <a:pPr algn="ctr"/>
              <a:endParaRPr lang="en-US" sz="2000" dirty="0">
                <a:solidFill>
                  <a:schemeClr val="bg1">
                    <a:lumMod val="65000"/>
                  </a:schemeClr>
                </a:solidFill>
                <a:latin typeface="Muli" panose="00000500000000000000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B0E18D2-53B9-4C40-9BE9-82530575679A}"/>
              </a:ext>
            </a:extLst>
          </p:cNvPr>
          <p:cNvGrpSpPr>
            <a:grpSpLocks noChangeAspect="1"/>
          </p:cNvGrpSpPr>
          <p:nvPr/>
        </p:nvGrpSpPr>
        <p:grpSpPr>
          <a:xfrm>
            <a:off x="7446244" y="3346118"/>
            <a:ext cx="3101876" cy="2614666"/>
            <a:chOff x="206929" y="3105834"/>
            <a:chExt cx="3101876" cy="160904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A41381F-6F5B-4F8B-898B-ED5A3AA05972}"/>
                </a:ext>
              </a:extLst>
            </p:cNvPr>
            <p:cNvSpPr txBox="1"/>
            <p:nvPr/>
          </p:nvSpPr>
          <p:spPr>
            <a:xfrm>
              <a:off x="1152714" y="3105834"/>
              <a:ext cx="1210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2D050"/>
                  </a:solidFill>
                  <a:latin typeface="Muli" panose="00000500000000000000" pitchFamily="2" charset="0"/>
                </a:rPr>
                <a:t>23%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FC5E847-67A9-4F55-AE9C-04B8F2FEBABD}"/>
                </a:ext>
              </a:extLst>
            </p:cNvPr>
            <p:cNvSpPr txBox="1"/>
            <p:nvPr/>
          </p:nvSpPr>
          <p:spPr>
            <a:xfrm>
              <a:off x="206929" y="3655299"/>
              <a:ext cx="3101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2D050"/>
                  </a:solidFill>
                  <a:latin typeface="Muli" panose="00000500000000000000" pitchFamily="2" charset="0"/>
                </a:rPr>
                <a:t>VIOLENCE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253AA84-B15E-4BE2-B36A-165D237760BA}"/>
                </a:ext>
              </a:extLst>
            </p:cNvPr>
            <p:cNvSpPr txBox="1"/>
            <p:nvPr/>
          </p:nvSpPr>
          <p:spPr>
            <a:xfrm>
              <a:off x="312125" y="4089845"/>
              <a:ext cx="2891481" cy="62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General insecurity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Political unrest</a:t>
              </a:r>
            </a:p>
            <a:p>
              <a:pPr algn="ctr"/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Muli" panose="00000500000000000000" pitchFamily="2" charset="0"/>
                </a:rPr>
                <a:t>Civil war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3E4EE401-8D87-46A5-A52A-02631870FD63}"/>
              </a:ext>
            </a:extLst>
          </p:cNvPr>
          <p:cNvSpPr txBox="1"/>
          <p:nvPr/>
        </p:nvSpPr>
        <p:spPr>
          <a:xfrm>
            <a:off x="2456540" y="404665"/>
            <a:ext cx="777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31"/>
                </a:solidFill>
                <a:latin typeface="Muli" panose="00000500000000000000" pitchFamily="2" charset="0"/>
              </a:rPr>
              <a:t>DRIVERS OF MIGRATION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55729081-E85A-4A57-AFAE-D9BB59854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9653"/>
          <a:stretch/>
        </p:blipFill>
        <p:spPr>
          <a:xfrm>
            <a:off x="479376" y="404664"/>
            <a:ext cx="864000" cy="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6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2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8" presetClass="emph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592000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8" presetClass="emph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2484000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6DC0718-EBF4-44F7-A007-4F88807C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9653"/>
          <a:stretch/>
        </p:blipFill>
        <p:spPr>
          <a:xfrm>
            <a:off x="479376" y="404664"/>
            <a:ext cx="864000" cy="8219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A602FFE-4B03-4FA4-8591-3DA3B9440A56}"/>
              </a:ext>
            </a:extLst>
          </p:cNvPr>
          <p:cNvSpPr txBox="1"/>
          <p:nvPr/>
        </p:nvSpPr>
        <p:spPr>
          <a:xfrm>
            <a:off x="2456540" y="404665"/>
            <a:ext cx="777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31"/>
                </a:solidFill>
                <a:latin typeface="Muli" panose="00000500000000000000" pitchFamily="2" charset="0"/>
              </a:rPr>
              <a:t>TRENDS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4AA215AF-4F73-47F7-BA9C-1673F6EC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uli" panose="00000500000000000000" pitchFamily="2" charset="0"/>
              </a:rPr>
              <a:t>more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complex </a:t>
            </a:r>
            <a:r>
              <a:rPr lang="en-US" dirty="0">
                <a:latin typeface="Muli" panose="00000500000000000000" pitchFamily="2" charset="0"/>
              </a:rPr>
              <a:t>		(multiple drivers)</a:t>
            </a:r>
          </a:p>
          <a:p>
            <a:r>
              <a:rPr lang="en-US" dirty="0">
                <a:latin typeface="Muli" panose="00000500000000000000" pitchFamily="2" charset="0"/>
              </a:rPr>
              <a:t>more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mixed </a:t>
            </a:r>
            <a:r>
              <a:rPr lang="en-US" dirty="0">
                <a:latin typeface="Muli" panose="00000500000000000000" pitchFamily="2" charset="0"/>
              </a:rPr>
              <a:t>		(regular, irregular, forced, economic)</a:t>
            </a:r>
          </a:p>
          <a:p>
            <a:r>
              <a:rPr lang="en-US" dirty="0">
                <a:latin typeface="Muli" panose="00000500000000000000" pitchFamily="2" charset="0"/>
              </a:rPr>
              <a:t>more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versatile</a:t>
            </a:r>
            <a:r>
              <a:rPr lang="en-US" dirty="0">
                <a:latin typeface="Muli" panose="00000500000000000000" pitchFamily="2" charset="0"/>
              </a:rPr>
              <a:t>		(routes and methods change fast)</a:t>
            </a:r>
          </a:p>
          <a:p>
            <a:r>
              <a:rPr lang="en-US" dirty="0">
                <a:latin typeface="Muli" panose="00000500000000000000" pitchFamily="2" charset="0"/>
              </a:rPr>
              <a:t>less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protected </a:t>
            </a:r>
            <a:r>
              <a:rPr lang="en-US" dirty="0">
                <a:latin typeface="Muli" panose="00000500000000000000" pitchFamily="2" charset="0"/>
              </a:rPr>
              <a:t>		(rising vulnerability)</a:t>
            </a:r>
          </a:p>
          <a:p>
            <a:r>
              <a:rPr lang="en-US" dirty="0">
                <a:latin typeface="Muli" panose="00000500000000000000" pitchFamily="2" charset="0"/>
              </a:rPr>
              <a:t>more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exploited</a:t>
            </a:r>
            <a:r>
              <a:rPr lang="en-US" dirty="0">
                <a:latin typeface="Muli" panose="00000500000000000000" pitchFamily="2" charset="0"/>
              </a:rPr>
              <a:t>		(not just by criminals also state officials)</a:t>
            </a:r>
          </a:p>
          <a:p>
            <a:r>
              <a:rPr lang="en-US" dirty="0">
                <a:latin typeface="Muli" panose="00000500000000000000" pitchFamily="2" charset="0"/>
              </a:rPr>
              <a:t>growing in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number </a:t>
            </a:r>
            <a:r>
              <a:rPr lang="en-US" dirty="0">
                <a:latin typeface="Muli" panose="00000500000000000000" pitchFamily="2" charset="0"/>
              </a:rPr>
              <a:t>	(and independent of specific crises)</a:t>
            </a:r>
          </a:p>
          <a:p>
            <a:r>
              <a:rPr lang="en-US" dirty="0">
                <a:latin typeface="Muli" panose="00000500000000000000" pitchFamily="2" charset="0"/>
              </a:rPr>
              <a:t>less </a:t>
            </a:r>
            <a:r>
              <a:rPr lang="en-US" dirty="0">
                <a:solidFill>
                  <a:srgbClr val="009CA4"/>
                </a:solidFill>
                <a:latin typeface="Muli" panose="00000500000000000000" pitchFamily="2" charset="0"/>
              </a:rPr>
              <a:t>tolerated </a:t>
            </a:r>
            <a:r>
              <a:rPr lang="en-US" dirty="0">
                <a:latin typeface="Muli" panose="00000500000000000000" pitchFamily="2" charset="0"/>
              </a:rPr>
              <a:t>		(securitization)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267036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6DC0718-EBF4-44F7-A007-4F88807C3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9653"/>
          <a:stretch/>
        </p:blipFill>
        <p:spPr>
          <a:xfrm>
            <a:off x="479376" y="404664"/>
            <a:ext cx="864000" cy="8219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A602FFE-4B03-4FA4-8591-3DA3B9440A56}"/>
              </a:ext>
            </a:extLst>
          </p:cNvPr>
          <p:cNvSpPr txBox="1"/>
          <p:nvPr/>
        </p:nvSpPr>
        <p:spPr>
          <a:xfrm>
            <a:off x="1676400" y="404665"/>
            <a:ext cx="967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31"/>
                </a:solidFill>
                <a:latin typeface="Muli" panose="00000500000000000000" pitchFamily="2" charset="0"/>
              </a:rPr>
              <a:t>RECONCILING DIFFERENT PERSPECTIVES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xmlns="" id="{4AA215AF-4F73-47F7-BA9C-1673F6EC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238691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Muli" panose="00000500000000000000" pitchFamily="2" charset="0"/>
              </a:rPr>
              <a:t>Countries of origin (protect citizens, remittances, alleviate pressure on </a:t>
            </a:r>
            <a:r>
              <a:rPr lang="en-US" dirty="0" err="1">
                <a:latin typeface="Muli" panose="00000500000000000000" pitchFamily="2" charset="0"/>
              </a:rPr>
              <a:t>labour</a:t>
            </a:r>
            <a:r>
              <a:rPr lang="en-US" dirty="0">
                <a:latin typeface="Muli" panose="00000500000000000000" pitchFamily="2" charset="0"/>
              </a:rPr>
              <a:t> market)</a:t>
            </a:r>
          </a:p>
          <a:p>
            <a:endParaRPr lang="en-US" dirty="0">
              <a:latin typeface="Muli" panose="00000500000000000000" pitchFamily="2" charset="0"/>
            </a:endParaRPr>
          </a:p>
          <a:p>
            <a:r>
              <a:rPr lang="en-US" dirty="0">
                <a:latin typeface="Muli" panose="00000500000000000000" pitchFamily="2" charset="0"/>
              </a:rPr>
              <a:t>Countries of transit (economy boost)</a:t>
            </a:r>
          </a:p>
          <a:p>
            <a:endParaRPr lang="en-US" dirty="0">
              <a:latin typeface="Muli" panose="00000500000000000000" pitchFamily="2" charset="0"/>
            </a:endParaRPr>
          </a:p>
          <a:p>
            <a:r>
              <a:rPr lang="en-US" dirty="0">
                <a:latin typeface="Muli" panose="00000500000000000000" pitchFamily="2" charset="0"/>
              </a:rPr>
              <a:t>Countries of destination (control migration)</a:t>
            </a:r>
          </a:p>
          <a:p>
            <a:endParaRPr lang="en-US" dirty="0">
              <a:latin typeface="Muli" panose="00000500000000000000" pitchFamily="2" charset="0"/>
            </a:endParaRPr>
          </a:p>
          <a:p>
            <a:r>
              <a:rPr lang="en-US" dirty="0">
                <a:latin typeface="Muli" panose="00000500000000000000" pitchFamily="2" charset="0"/>
              </a:rPr>
              <a:t>The role of protection?</a:t>
            </a:r>
          </a:p>
          <a:p>
            <a:endParaRPr lang="en-US" dirty="0"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070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55" y="0"/>
            <a:ext cx="1219174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9135" y="5486400"/>
            <a:ext cx="10370368" cy="1828800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rgbClr val="009CA4"/>
                </a:solidFill>
                <a:latin typeface="Muli ExtraBold"/>
              </a:rPr>
              <a:t/>
            </a:r>
            <a:br>
              <a:rPr lang="en-US" sz="1000" dirty="0">
                <a:solidFill>
                  <a:srgbClr val="009CA4"/>
                </a:solidFill>
                <a:latin typeface="Muli ExtraBold"/>
              </a:rPr>
            </a:br>
            <a:r>
              <a:rPr lang="en-US" sz="4000" dirty="0">
                <a:solidFill>
                  <a:srgbClr val="000031"/>
                </a:solidFill>
                <a:latin typeface="Muli ExtraBold"/>
              </a:rPr>
              <a:t>www.mixedmigration.org</a:t>
            </a:r>
          </a:p>
        </p:txBody>
      </p:sp>
    </p:spTree>
    <p:extLst>
      <p:ext uri="{BB962C8B-B14F-4D97-AF65-F5344CB8AC3E}">
        <p14:creationId xmlns:p14="http://schemas.microsoft.com/office/powerpoint/2010/main" xmlns="" val="120801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7700" y="1713577"/>
            <a:ext cx="108966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60A12"/>
                </a:solidFill>
              </a:rPr>
              <a:t>Mixed migration refers to </a:t>
            </a:r>
            <a:r>
              <a:rPr lang="en-US" sz="2400" b="1" dirty="0">
                <a:solidFill>
                  <a:srgbClr val="060A12"/>
                </a:solidFill>
              </a:rPr>
              <a:t>cross-border movements of people </a:t>
            </a:r>
            <a:r>
              <a:rPr lang="en-US" sz="2400" dirty="0">
                <a:solidFill>
                  <a:srgbClr val="060A12"/>
                </a:solidFill>
              </a:rPr>
              <a:t>including refugees fleeing persecution and conflict, victims of trafficking and people seeking better lives and opportunities. Motivated to move by a </a:t>
            </a:r>
            <a:r>
              <a:rPr lang="en-US" sz="2400" b="1" dirty="0">
                <a:solidFill>
                  <a:srgbClr val="060A12"/>
                </a:solidFill>
              </a:rPr>
              <a:t>multiplicity of factors</a:t>
            </a:r>
            <a:r>
              <a:rPr lang="en-US" sz="2400" dirty="0">
                <a:solidFill>
                  <a:srgbClr val="060A12"/>
                </a:solidFill>
              </a:rPr>
              <a:t>, people in mixed flows have </a:t>
            </a:r>
            <a:r>
              <a:rPr lang="en-US" sz="2400" b="1" dirty="0">
                <a:solidFill>
                  <a:srgbClr val="060A12"/>
                </a:solidFill>
              </a:rPr>
              <a:t>different legal statuses </a:t>
            </a:r>
            <a:r>
              <a:rPr lang="en-US" sz="2400" dirty="0">
                <a:solidFill>
                  <a:srgbClr val="060A12"/>
                </a:solidFill>
              </a:rPr>
              <a:t>as well as a </a:t>
            </a:r>
            <a:r>
              <a:rPr lang="en-US" sz="2400" b="1" dirty="0">
                <a:solidFill>
                  <a:srgbClr val="060A12"/>
                </a:solidFill>
              </a:rPr>
              <a:t>variety of vulnerabilities</a:t>
            </a:r>
            <a:r>
              <a:rPr lang="en-US" sz="2400" dirty="0">
                <a:solidFill>
                  <a:srgbClr val="060A12"/>
                </a:solidFill>
              </a:rPr>
              <a:t>. Although entitled to protection under international human rights law, they are </a:t>
            </a:r>
            <a:r>
              <a:rPr lang="en-US" sz="2400" b="1" dirty="0">
                <a:solidFill>
                  <a:srgbClr val="060A12"/>
                </a:solidFill>
              </a:rPr>
              <a:t>exposed to multiple rights violations along their journey</a:t>
            </a:r>
            <a:r>
              <a:rPr lang="en-US" sz="2400" dirty="0">
                <a:solidFill>
                  <a:srgbClr val="060A12"/>
                </a:solidFill>
              </a:rPr>
              <a:t>. Those in mixed migration flows </a:t>
            </a:r>
            <a:r>
              <a:rPr lang="en-US" sz="2400" b="1" dirty="0">
                <a:solidFill>
                  <a:srgbClr val="060A12"/>
                </a:solidFill>
              </a:rPr>
              <a:t>travel along similar routes</a:t>
            </a:r>
            <a:r>
              <a:rPr lang="en-US" sz="2400" dirty="0">
                <a:solidFill>
                  <a:srgbClr val="060A12"/>
                </a:solidFill>
              </a:rPr>
              <a:t>, using </a:t>
            </a:r>
            <a:r>
              <a:rPr lang="en-US" sz="2400" b="1" dirty="0">
                <a:solidFill>
                  <a:srgbClr val="060A12"/>
                </a:solidFill>
              </a:rPr>
              <a:t>similar means of travel </a:t>
            </a:r>
            <a:r>
              <a:rPr lang="en-US" sz="2400" dirty="0">
                <a:solidFill>
                  <a:srgbClr val="060A12"/>
                </a:solidFill>
              </a:rPr>
              <a:t>- often </a:t>
            </a:r>
            <a:r>
              <a:rPr lang="en-US" sz="2400" b="1" dirty="0">
                <a:solidFill>
                  <a:srgbClr val="060A12"/>
                </a:solidFill>
              </a:rPr>
              <a:t>travelling irregularly and wholly or partially assisted by migrant smugglers. </a:t>
            </a:r>
          </a:p>
          <a:p>
            <a:r>
              <a:rPr lang="en-US" sz="1200" b="1" dirty="0">
                <a:solidFill>
                  <a:srgbClr val="060A12"/>
                </a:solidFill>
                <a:latin typeface="Muli SemiBold" charset="0"/>
                <a:ea typeface="Muli SemiBold" charset="0"/>
                <a:cs typeface="Muli SemiBold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E34DA-B9B3-4450-842A-37D58D1DC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9653"/>
          <a:stretch/>
        </p:blipFill>
        <p:spPr>
          <a:xfrm>
            <a:off x="479376" y="404664"/>
            <a:ext cx="864000" cy="821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A6208C-363D-4499-B09B-811DDD6C0E8E}"/>
              </a:ext>
            </a:extLst>
          </p:cNvPr>
          <p:cNvSpPr txBox="1"/>
          <p:nvPr/>
        </p:nvSpPr>
        <p:spPr>
          <a:xfrm>
            <a:off x="2456540" y="404665"/>
            <a:ext cx="777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31"/>
                </a:solidFill>
                <a:latin typeface="Muli" panose="00000500000000000000" pitchFamily="2" charset="0"/>
              </a:rPr>
              <a:t>MIXED MIGRATION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81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A7C5C6-B0C7-4945-B1D1-75B4605EC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12F889F-FBCD-412C-8879-F02422EAD361}"/>
              </a:ext>
            </a:extLst>
          </p:cNvPr>
          <p:cNvGrpSpPr/>
          <p:nvPr/>
        </p:nvGrpSpPr>
        <p:grpSpPr>
          <a:xfrm>
            <a:off x="681447" y="813458"/>
            <a:ext cx="3270447" cy="3139321"/>
            <a:chOff x="1538598" y="1619964"/>
            <a:chExt cx="3270447" cy="31393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5AD28A3-9389-47A8-AA8E-8C9198DC7DD1}"/>
                </a:ext>
              </a:extLst>
            </p:cNvPr>
            <p:cNvSpPr txBox="1"/>
            <p:nvPr/>
          </p:nvSpPr>
          <p:spPr>
            <a:xfrm>
              <a:off x="1752600" y="1619964"/>
              <a:ext cx="2842445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AFDFE4"/>
                  </a:solidFill>
                  <a:latin typeface="Muli" panose="00000500000000000000" pitchFamily="2" charset="0"/>
                </a:rPr>
                <a:t>4.5 </a:t>
              </a:r>
            </a:p>
            <a:p>
              <a:pPr algn="ctr"/>
              <a:r>
                <a:rPr lang="en-GB" sz="6600" b="1" dirty="0">
                  <a:solidFill>
                    <a:srgbClr val="AFDFE4"/>
                  </a:solidFill>
                  <a:latin typeface="Muli" panose="00000500000000000000" pitchFamily="2" charset="0"/>
                </a:rPr>
                <a:t>million</a:t>
              </a:r>
              <a:endParaRPr lang="en-GB" sz="6000" b="1" dirty="0">
                <a:solidFill>
                  <a:srgbClr val="AFDFE4"/>
                </a:solidFill>
                <a:latin typeface="Muli" panose="00000500000000000000" pitchFamily="2" charset="0"/>
              </a:endParaRPr>
            </a:p>
            <a:p>
              <a:pPr algn="ctr"/>
              <a:endParaRPr lang="en-GB" sz="6600" b="1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FEFE175-7A03-4996-962F-288A16E1F58E}"/>
                </a:ext>
              </a:extLst>
            </p:cNvPr>
            <p:cNvSpPr txBox="1"/>
            <p:nvPr/>
          </p:nvSpPr>
          <p:spPr>
            <a:xfrm>
              <a:off x="1538598" y="3705999"/>
              <a:ext cx="32704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AFDFE4"/>
                  </a:solidFill>
                  <a:latin typeface="Muli" panose="00000500000000000000" pitchFamily="2" charset="0"/>
                </a:rPr>
                <a:t>asylum seekers and refugees</a:t>
              </a:r>
            </a:p>
            <a:p>
              <a:pPr algn="ctr"/>
              <a:r>
                <a:rPr lang="en-GB" dirty="0">
                  <a:solidFill>
                    <a:srgbClr val="AFDFE4"/>
                  </a:solidFill>
                  <a:latin typeface="Muli" panose="00000500000000000000" pitchFamily="2" charset="0"/>
                </a:rPr>
                <a:t>UNHCR, Sep 2019</a:t>
              </a:r>
            </a:p>
            <a:p>
              <a:pPr algn="ctr"/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5C70064-E2E9-4ECB-A592-014115533B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2" t="34871" r="1997" b="5253"/>
          <a:stretch/>
        </p:blipFill>
        <p:spPr>
          <a:xfrm>
            <a:off x="4535310" y="110196"/>
            <a:ext cx="7540268" cy="66699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F13B8C-A842-42F4-B8C1-005490EF76B0}"/>
              </a:ext>
            </a:extLst>
          </p:cNvPr>
          <p:cNvGrpSpPr/>
          <p:nvPr/>
        </p:nvGrpSpPr>
        <p:grpSpPr>
          <a:xfrm>
            <a:off x="895449" y="3770751"/>
            <a:ext cx="2842445" cy="3139321"/>
            <a:chOff x="1752600" y="1619964"/>
            <a:chExt cx="2842445" cy="3139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38FFFA2-D0CC-4956-B463-624396508AA9}"/>
                </a:ext>
              </a:extLst>
            </p:cNvPr>
            <p:cNvSpPr txBox="1"/>
            <p:nvPr/>
          </p:nvSpPr>
          <p:spPr>
            <a:xfrm>
              <a:off x="1752600" y="1619964"/>
              <a:ext cx="2842445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AFDFE4"/>
                  </a:solidFill>
                  <a:latin typeface="Muli" panose="00000500000000000000" pitchFamily="2" charset="0"/>
                </a:rPr>
                <a:t>5.2 </a:t>
              </a:r>
            </a:p>
            <a:p>
              <a:pPr algn="ctr"/>
              <a:r>
                <a:rPr lang="en-GB" sz="6600" b="1" dirty="0">
                  <a:solidFill>
                    <a:srgbClr val="AFDFE4"/>
                  </a:solidFill>
                  <a:latin typeface="Muli" panose="00000500000000000000" pitchFamily="2" charset="0"/>
                </a:rPr>
                <a:t>million</a:t>
              </a:r>
              <a:endParaRPr lang="en-GB" sz="6000" b="1" dirty="0">
                <a:solidFill>
                  <a:srgbClr val="AFDFE4"/>
                </a:solidFill>
                <a:latin typeface="Muli" panose="00000500000000000000" pitchFamily="2" charset="0"/>
              </a:endParaRPr>
            </a:p>
            <a:p>
              <a:pPr algn="ctr"/>
              <a:endParaRPr lang="en-GB" sz="6600" b="1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68E98BF-3912-4130-AF47-7C0148539CF2}"/>
                </a:ext>
              </a:extLst>
            </p:cNvPr>
            <p:cNvSpPr txBox="1"/>
            <p:nvPr/>
          </p:nvSpPr>
          <p:spPr>
            <a:xfrm>
              <a:off x="2457120" y="3705999"/>
              <a:ext cx="14334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AFDFE4"/>
                  </a:solidFill>
                  <a:latin typeface="Muli" panose="00000500000000000000" pitchFamily="2" charset="0"/>
                </a:rPr>
                <a:t>IDPs</a:t>
              </a:r>
            </a:p>
            <a:p>
              <a:pPr algn="ctr"/>
              <a:r>
                <a:rPr lang="en-GB" dirty="0">
                  <a:solidFill>
                    <a:srgbClr val="AFDFE4"/>
                  </a:solidFill>
                  <a:latin typeface="Muli" panose="00000500000000000000" pitchFamily="2" charset="0"/>
                </a:rPr>
                <a:t>IDMC, 2018</a:t>
              </a:r>
            </a:p>
            <a:p>
              <a:pPr algn="ctr"/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84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DDC03-0F7C-4AB5-A686-7DA0F74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B0AF418-1C51-49D4-8B79-118EE1040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042" y="237936"/>
            <a:ext cx="5060480" cy="6467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3CF67D8-4234-49EB-BF25-47CB592F63E2}"/>
              </a:ext>
            </a:extLst>
          </p:cNvPr>
          <p:cNvSpPr txBox="1"/>
          <p:nvPr/>
        </p:nvSpPr>
        <p:spPr>
          <a:xfrm>
            <a:off x="685800" y="1926911"/>
            <a:ext cx="5943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AFDFE4"/>
                </a:solidFill>
                <a:latin typeface="Muli" panose="00000500000000000000" pitchFamily="2" charset="0"/>
              </a:rPr>
              <a:t>3 MAIN ROUTES</a:t>
            </a:r>
          </a:p>
          <a:p>
            <a:pPr algn="ctr"/>
            <a:endParaRPr lang="en-GB" sz="4400" dirty="0">
              <a:solidFill>
                <a:srgbClr val="AFDFE4"/>
              </a:solidFill>
              <a:latin typeface="Muli" panose="00000500000000000000" pitchFamily="2" charset="0"/>
            </a:endParaRPr>
          </a:p>
          <a:p>
            <a:pPr algn="ctr"/>
            <a:r>
              <a:rPr lang="en-GB" sz="4400" dirty="0">
                <a:solidFill>
                  <a:srgbClr val="AFDFE4"/>
                </a:solidFill>
                <a:latin typeface="Muli" panose="00000500000000000000" pitchFamily="2" charset="0"/>
              </a:rPr>
              <a:t>Eastern route</a:t>
            </a:r>
          </a:p>
          <a:p>
            <a:pPr algn="ctr"/>
            <a:r>
              <a:rPr lang="en-GB" sz="4400" dirty="0">
                <a:solidFill>
                  <a:srgbClr val="AFDFE4"/>
                </a:solidFill>
                <a:latin typeface="Muli" panose="00000500000000000000" pitchFamily="2" charset="0"/>
              </a:rPr>
              <a:t>Southern route</a:t>
            </a:r>
          </a:p>
          <a:p>
            <a:pPr algn="ctr"/>
            <a:r>
              <a:rPr lang="en-GB" sz="4400" dirty="0">
                <a:solidFill>
                  <a:srgbClr val="AFDFE4"/>
                </a:solidFill>
                <a:latin typeface="Muli" panose="00000500000000000000" pitchFamily="2" charset="0"/>
              </a:rPr>
              <a:t>Northern route</a:t>
            </a:r>
            <a:endParaRPr lang="en-GB" sz="2800" dirty="0">
              <a:solidFill>
                <a:srgbClr val="AFDFE4"/>
              </a:solidFill>
              <a:latin typeface="Mul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92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DDC03-0F7C-4AB5-A686-7DA0F74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B0AF418-1C51-49D4-8B79-118EE1040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042" y="237936"/>
            <a:ext cx="5060480" cy="646766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7AE4B1-AAFA-45A1-BFA6-CA66743169A5}"/>
              </a:ext>
            </a:extLst>
          </p:cNvPr>
          <p:cNvGrpSpPr/>
          <p:nvPr/>
        </p:nvGrpSpPr>
        <p:grpSpPr>
          <a:xfrm>
            <a:off x="1166444" y="1926911"/>
            <a:ext cx="4929556" cy="3004177"/>
            <a:chOff x="1142381" y="1548825"/>
            <a:chExt cx="4929556" cy="30041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F9571B8-5CC2-4964-BF52-85ED723EB50A}"/>
                </a:ext>
              </a:extLst>
            </p:cNvPr>
            <p:cNvGrpSpPr/>
            <p:nvPr/>
          </p:nvGrpSpPr>
          <p:grpSpPr>
            <a:xfrm>
              <a:off x="1142381" y="2133600"/>
              <a:ext cx="4929556" cy="2419402"/>
              <a:chOff x="6855568" y="2127795"/>
              <a:chExt cx="4929556" cy="241940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FBB7D5-25C2-4E8C-829F-4FEC80D009E3}"/>
                  </a:ext>
                </a:extLst>
              </p:cNvPr>
              <p:cNvSpPr txBox="1"/>
              <p:nvPr/>
            </p:nvSpPr>
            <p:spPr>
              <a:xfrm>
                <a:off x="6855568" y="2127795"/>
                <a:ext cx="492955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832,000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1AC885F-6D3A-4D4B-B0F4-0EFAB8B75B23}"/>
                  </a:ext>
                </a:extLst>
              </p:cNvPr>
              <p:cNvSpPr txBox="1"/>
              <p:nvPr/>
            </p:nvSpPr>
            <p:spPr>
              <a:xfrm>
                <a:off x="7708214" y="3685423"/>
                <a:ext cx="315342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IOM DTM, 2018</a:t>
                </a:r>
              </a:p>
              <a:p>
                <a:pPr algn="ctr"/>
                <a:endParaRPr lang="en-GB" dirty="0">
                  <a:solidFill>
                    <a:srgbClr val="AFDFE4"/>
                  </a:solidFill>
                  <a:latin typeface="Muli" panose="00000500000000000000" pitchFamily="2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CF67D8-4234-49EB-BF25-47CB592F63E2}"/>
                </a:ext>
              </a:extLst>
            </p:cNvPr>
            <p:cNvSpPr txBox="1"/>
            <p:nvPr/>
          </p:nvSpPr>
          <p:spPr>
            <a:xfrm>
              <a:off x="1764346" y="1548825"/>
              <a:ext cx="36856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AFDFE4"/>
                  </a:solidFill>
                  <a:latin typeface="Muli" panose="00000500000000000000" pitchFamily="2" charset="0"/>
                </a:rPr>
                <a:t>INTRA-REGIONAL</a:t>
              </a:r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794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DDC03-0F7C-4AB5-A686-7DA0F74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58807AA-42AC-48E6-BA95-F5879FCC3BA3}"/>
              </a:ext>
            </a:extLst>
          </p:cNvPr>
          <p:cNvGrpSpPr/>
          <p:nvPr/>
        </p:nvGrpSpPr>
        <p:grpSpPr>
          <a:xfrm>
            <a:off x="1166445" y="1447800"/>
            <a:ext cx="4929555" cy="4493537"/>
            <a:chOff x="1142381" y="1548825"/>
            <a:chExt cx="4929555" cy="44935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EA5E231-1E62-480D-8CAF-B6A71E8634CA}"/>
                </a:ext>
              </a:extLst>
            </p:cNvPr>
            <p:cNvGrpSpPr/>
            <p:nvPr/>
          </p:nvGrpSpPr>
          <p:grpSpPr>
            <a:xfrm>
              <a:off x="1142381" y="2133600"/>
              <a:ext cx="4929555" cy="3908762"/>
              <a:chOff x="6855568" y="2127795"/>
              <a:chExt cx="4929555" cy="390876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D2F1DE6-A3CF-432C-9FD9-E6E1DF1DAB58}"/>
                  </a:ext>
                </a:extLst>
              </p:cNvPr>
              <p:cNvSpPr txBox="1"/>
              <p:nvPr/>
            </p:nvSpPr>
            <p:spPr>
              <a:xfrm>
                <a:off x="6855568" y="2127795"/>
                <a:ext cx="4929555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138,213</a:t>
                </a:r>
              </a:p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340,000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B1E2B10-9FB2-44E0-BC77-44F8B0EA841A}"/>
                  </a:ext>
                </a:extLst>
              </p:cNvPr>
              <p:cNvSpPr txBox="1"/>
              <p:nvPr/>
            </p:nvSpPr>
            <p:spPr>
              <a:xfrm>
                <a:off x="8247775" y="5174783"/>
                <a:ext cx="2145139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IOM, 2019</a:t>
                </a:r>
              </a:p>
              <a:p>
                <a:pPr algn="ctr"/>
                <a:endParaRPr lang="en-GB" dirty="0">
                  <a:solidFill>
                    <a:srgbClr val="AFDFE4"/>
                  </a:solidFill>
                  <a:latin typeface="Muli" panose="00000500000000000000" pitchFamily="2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BFA2082-7359-46F8-AB45-B1FAE187915D}"/>
                </a:ext>
              </a:extLst>
            </p:cNvPr>
            <p:cNvSpPr txBox="1"/>
            <p:nvPr/>
          </p:nvSpPr>
          <p:spPr>
            <a:xfrm>
              <a:off x="1827666" y="1548825"/>
              <a:ext cx="35589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AFDFE4"/>
                  </a:solidFill>
                  <a:latin typeface="Muli" panose="00000500000000000000" pitchFamily="2" charset="0"/>
                </a:rPr>
                <a:t>EASTERN ROUTE</a:t>
              </a:r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E62DD323-6801-4D15-A29B-FEA34664F7DD}"/>
              </a:ext>
            </a:extLst>
          </p:cNvPr>
          <p:cNvSpPr/>
          <p:nvPr/>
        </p:nvSpPr>
        <p:spPr>
          <a:xfrm>
            <a:off x="280830" y="2625728"/>
            <a:ext cx="747003" cy="304800"/>
          </a:xfrm>
          <a:prstGeom prst="rightArrow">
            <a:avLst/>
          </a:prstGeom>
          <a:solidFill>
            <a:srgbClr val="AFD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8638B104-355D-49CE-9676-5C505D4CBDC6}"/>
              </a:ext>
            </a:extLst>
          </p:cNvPr>
          <p:cNvSpPr/>
          <p:nvPr/>
        </p:nvSpPr>
        <p:spPr>
          <a:xfrm flipH="1">
            <a:off x="280830" y="4203897"/>
            <a:ext cx="747003" cy="304800"/>
          </a:xfrm>
          <a:prstGeom prst="rightArrow">
            <a:avLst/>
          </a:prstGeom>
          <a:solidFill>
            <a:srgbClr val="AFD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259A5D-D921-42BC-9D38-232004436C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929" t="45733" r="1291" b="16901"/>
          <a:stretch/>
        </p:blipFill>
        <p:spPr>
          <a:xfrm>
            <a:off x="6595055" y="990600"/>
            <a:ext cx="531210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10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DDC03-0F7C-4AB5-A686-7DA0F74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7AE4B1-AAFA-45A1-BFA6-CA66743169A5}"/>
              </a:ext>
            </a:extLst>
          </p:cNvPr>
          <p:cNvGrpSpPr/>
          <p:nvPr/>
        </p:nvGrpSpPr>
        <p:grpSpPr>
          <a:xfrm>
            <a:off x="340107" y="1926911"/>
            <a:ext cx="6205545" cy="3004177"/>
            <a:chOff x="504387" y="1548825"/>
            <a:chExt cx="6205545" cy="30041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F9571B8-5CC2-4964-BF52-85ED723EB50A}"/>
                </a:ext>
              </a:extLst>
            </p:cNvPr>
            <p:cNvGrpSpPr/>
            <p:nvPr/>
          </p:nvGrpSpPr>
          <p:grpSpPr>
            <a:xfrm>
              <a:off x="504387" y="2133600"/>
              <a:ext cx="6205545" cy="2419402"/>
              <a:chOff x="6217574" y="2127795"/>
              <a:chExt cx="6205545" cy="241940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FBB7D5-25C2-4E8C-829F-4FEC80D009E3}"/>
                  </a:ext>
                </a:extLst>
              </p:cNvPr>
              <p:cNvSpPr txBox="1"/>
              <p:nvPr/>
            </p:nvSpPr>
            <p:spPr>
              <a:xfrm>
                <a:off x="6217574" y="2127795"/>
                <a:ext cx="620554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13-14,000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1AC885F-6D3A-4D4B-B0F4-0EFAB8B75B23}"/>
                  </a:ext>
                </a:extLst>
              </p:cNvPr>
              <p:cNvSpPr txBox="1"/>
              <p:nvPr/>
            </p:nvSpPr>
            <p:spPr>
              <a:xfrm>
                <a:off x="7980726" y="3685423"/>
                <a:ext cx="260840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RMMS, 2017</a:t>
                </a:r>
              </a:p>
              <a:p>
                <a:pPr algn="ctr"/>
                <a:endParaRPr lang="en-GB" dirty="0">
                  <a:solidFill>
                    <a:srgbClr val="AFDFE4"/>
                  </a:solidFill>
                  <a:latin typeface="Muli" panose="00000500000000000000" pitchFamily="2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CF67D8-4234-49EB-BF25-47CB592F63E2}"/>
                </a:ext>
              </a:extLst>
            </p:cNvPr>
            <p:cNvSpPr txBox="1"/>
            <p:nvPr/>
          </p:nvSpPr>
          <p:spPr>
            <a:xfrm>
              <a:off x="1633705" y="1548825"/>
              <a:ext cx="39469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AFDFE4"/>
                  </a:solidFill>
                  <a:latin typeface="Muli" panose="00000500000000000000" pitchFamily="2" charset="0"/>
                </a:rPr>
                <a:t>SOUTHERN ROUTE</a:t>
              </a:r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20F536-F9E3-48FF-94B8-DF95A7DD43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71" t="29971" r="31123" b="552"/>
          <a:stretch/>
        </p:blipFill>
        <p:spPr>
          <a:xfrm>
            <a:off x="7480337" y="281777"/>
            <a:ext cx="3946914" cy="629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41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EDDC03-0F7C-4AB5-A686-7DA0F74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47AE4B1-AAFA-45A1-BFA6-CA66743169A5}"/>
              </a:ext>
            </a:extLst>
          </p:cNvPr>
          <p:cNvGrpSpPr/>
          <p:nvPr/>
        </p:nvGrpSpPr>
        <p:grpSpPr>
          <a:xfrm>
            <a:off x="469150" y="1926911"/>
            <a:ext cx="5947462" cy="4493537"/>
            <a:chOff x="633430" y="1548825"/>
            <a:chExt cx="5947462" cy="4493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F9571B8-5CC2-4964-BF52-85ED723EB50A}"/>
                </a:ext>
              </a:extLst>
            </p:cNvPr>
            <p:cNvGrpSpPr/>
            <p:nvPr/>
          </p:nvGrpSpPr>
          <p:grpSpPr>
            <a:xfrm>
              <a:off x="633430" y="2133600"/>
              <a:ext cx="5947462" cy="3908762"/>
              <a:chOff x="6346617" y="2127795"/>
              <a:chExt cx="5947462" cy="390876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DFBB7D5-25C2-4E8C-829F-4FEC80D009E3}"/>
                  </a:ext>
                </a:extLst>
              </p:cNvPr>
              <p:cNvSpPr txBox="1"/>
              <p:nvPr/>
            </p:nvSpPr>
            <p:spPr>
              <a:xfrm>
                <a:off x="6346617" y="2127795"/>
                <a:ext cx="5947462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from 22%</a:t>
                </a:r>
              </a:p>
              <a:p>
                <a:pPr algn="ctr"/>
                <a:r>
                  <a:rPr lang="en-GB" sz="9600" b="1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to &lt;1%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1AC885F-6D3A-4D4B-B0F4-0EFAB8B75B23}"/>
                  </a:ext>
                </a:extLst>
              </p:cNvPr>
              <p:cNvSpPr txBox="1"/>
              <p:nvPr/>
            </p:nvSpPr>
            <p:spPr>
              <a:xfrm>
                <a:off x="8485824" y="5174783"/>
                <a:ext cx="166904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AFDFE4"/>
                    </a:solidFill>
                    <a:latin typeface="Muli" panose="00000500000000000000" pitchFamily="2" charset="0"/>
                  </a:rPr>
                  <a:t>UNHCR</a:t>
                </a:r>
              </a:p>
              <a:p>
                <a:pPr algn="ctr"/>
                <a:endParaRPr lang="en-GB" dirty="0">
                  <a:solidFill>
                    <a:srgbClr val="AFDFE4"/>
                  </a:solidFill>
                  <a:latin typeface="Muli" panose="00000500000000000000" pitchFamily="2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3CF67D8-4234-49EB-BF25-47CB592F63E2}"/>
                </a:ext>
              </a:extLst>
            </p:cNvPr>
            <p:cNvSpPr txBox="1"/>
            <p:nvPr/>
          </p:nvSpPr>
          <p:spPr>
            <a:xfrm>
              <a:off x="1616074" y="1548825"/>
              <a:ext cx="39821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AFDFE4"/>
                  </a:solidFill>
                  <a:latin typeface="Muli" panose="00000500000000000000" pitchFamily="2" charset="0"/>
                </a:rPr>
                <a:t>NORTHERN ROUTE</a:t>
              </a:r>
              <a:endParaRPr lang="en-GB" dirty="0">
                <a:solidFill>
                  <a:srgbClr val="AFDFE4"/>
                </a:solidFill>
                <a:latin typeface="Muli" panose="000005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BB5B1D-6498-4284-A616-99D18C005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59" t="6666" r="32716" b="36667"/>
          <a:stretch/>
        </p:blipFill>
        <p:spPr>
          <a:xfrm>
            <a:off x="6881853" y="1153971"/>
            <a:ext cx="4976772" cy="45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28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AD28A3-9389-47A8-AA8E-8C9198DC7DD1}"/>
              </a:ext>
            </a:extLst>
          </p:cNvPr>
          <p:cNvSpPr txBox="1"/>
          <p:nvPr/>
        </p:nvSpPr>
        <p:spPr>
          <a:xfrm>
            <a:off x="589150" y="1859339"/>
            <a:ext cx="32768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Conflict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BD3CF8-F0FF-4E45-9A77-B5EC226C1219}"/>
              </a:ext>
            </a:extLst>
          </p:cNvPr>
          <p:cNvSpPr txBox="1"/>
          <p:nvPr/>
        </p:nvSpPr>
        <p:spPr>
          <a:xfrm>
            <a:off x="321301" y="3248096"/>
            <a:ext cx="49167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Persecution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1CAE283-7D78-4C83-817D-CA7E3A6C4526}"/>
              </a:ext>
            </a:extLst>
          </p:cNvPr>
          <p:cNvSpPr txBox="1"/>
          <p:nvPr/>
        </p:nvSpPr>
        <p:spPr>
          <a:xfrm>
            <a:off x="4347949" y="5650890"/>
            <a:ext cx="76787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Mass deportations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7996A8A-5767-4E52-8AEC-044283C315A4}"/>
              </a:ext>
            </a:extLst>
          </p:cNvPr>
          <p:cNvSpPr txBox="1"/>
          <p:nvPr/>
        </p:nvSpPr>
        <p:spPr>
          <a:xfrm>
            <a:off x="5467781" y="2900461"/>
            <a:ext cx="502733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Youth bulge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32C4A4-595D-4095-B80A-10DD48994E15}"/>
              </a:ext>
            </a:extLst>
          </p:cNvPr>
          <p:cNvSpPr txBox="1"/>
          <p:nvPr/>
        </p:nvSpPr>
        <p:spPr>
          <a:xfrm>
            <a:off x="5238032" y="1559334"/>
            <a:ext cx="68884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Endemic poverty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515DBD-A5A9-4289-94BA-AAA5BA6DD27A}"/>
              </a:ext>
            </a:extLst>
          </p:cNvPr>
          <p:cNvSpPr txBox="1"/>
          <p:nvPr/>
        </p:nvSpPr>
        <p:spPr>
          <a:xfrm>
            <a:off x="479376" y="4818852"/>
            <a:ext cx="35253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Drought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98653D-1031-4365-9AEF-7DF35D7D231F}"/>
              </a:ext>
            </a:extLst>
          </p:cNvPr>
          <p:cNvSpPr txBox="1"/>
          <p:nvPr/>
        </p:nvSpPr>
        <p:spPr>
          <a:xfrm>
            <a:off x="6067855" y="4280230"/>
            <a:ext cx="542488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9CA4"/>
                </a:solidFill>
                <a:latin typeface="Muli" panose="00000500000000000000" pitchFamily="2" charset="0"/>
              </a:rPr>
              <a:t>Urbanisation</a:t>
            </a:r>
            <a:endParaRPr lang="en-GB" sz="6000" b="1" dirty="0">
              <a:solidFill>
                <a:srgbClr val="009CA4"/>
              </a:solidFill>
              <a:latin typeface="Muli" panose="00000500000000000000" pitchFamily="2" charset="0"/>
            </a:endParaRPr>
          </a:p>
          <a:p>
            <a:pPr algn="ctr"/>
            <a:endParaRPr lang="en-GB" sz="6600" b="1" dirty="0">
              <a:solidFill>
                <a:srgbClr val="009CA4"/>
              </a:solidFill>
              <a:latin typeface="Muli" panose="000005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E94A83-C25A-4290-B3D2-E447768EC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40107" y="183463"/>
            <a:ext cx="864096" cy="8640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6DC0718-EBF4-44F7-A007-4F88807C34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9653"/>
          <a:stretch/>
        </p:blipFill>
        <p:spPr>
          <a:xfrm>
            <a:off x="479376" y="404664"/>
            <a:ext cx="864000" cy="821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51E883-FE85-43E5-ADF4-965007662678}"/>
              </a:ext>
            </a:extLst>
          </p:cNvPr>
          <p:cNvSpPr txBox="1"/>
          <p:nvPr/>
        </p:nvSpPr>
        <p:spPr>
          <a:xfrm>
            <a:off x="2456540" y="404665"/>
            <a:ext cx="777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31"/>
                </a:solidFill>
                <a:latin typeface="Muli" panose="00000500000000000000" pitchFamily="2" charset="0"/>
              </a:rPr>
              <a:t>THE CONTEXT</a:t>
            </a:r>
          </a:p>
        </p:txBody>
      </p:sp>
    </p:spTree>
    <p:extLst>
      <p:ext uri="{BB962C8B-B14F-4D97-AF65-F5344CB8AC3E}">
        <p14:creationId xmlns:p14="http://schemas.microsoft.com/office/powerpoint/2010/main" xmlns="" val="32367694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F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 Introduction to MMC template design" id="{9CD63684-3C83-F94B-830A-B99D2AA1907F}" vid="{A1EDC1EE-E55B-874D-9AD9-66025D755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3C326EF1EF8E4CAA443788CB4D0AA8" ma:contentTypeVersion="10" ma:contentTypeDescription="Opret et nyt dokument." ma:contentTypeScope="" ma:versionID="e252cfd2d173e89938a5b3f17760cf32">
  <xsd:schema xmlns:xsd="http://www.w3.org/2001/XMLSchema" xmlns:xs="http://www.w3.org/2001/XMLSchema" xmlns:p="http://schemas.microsoft.com/office/2006/metadata/properties" xmlns:ns3="4f06dc39-3c0b-49a9-9771-c157aa91944e" targetNamespace="http://schemas.microsoft.com/office/2006/metadata/properties" ma:root="true" ma:fieldsID="5f48f47c985faa543f9fdc6c699f3136" ns3:_="">
    <xsd:import namespace="4f06dc39-3c0b-49a9-9771-c157aa9194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6dc39-3c0b-49a9-9771-c157aa919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A7DF7-6AEA-44BC-9A44-7245E9362B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6dc39-3c0b-49a9-9771-c157aa9194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844993-8338-49C0-BFE5-470E59FF1DCB}">
  <ds:schemaRefs>
    <ds:schemaRef ds:uri="4f06dc39-3c0b-49a9-9771-c157aa91944e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98F8D5-C822-4CDE-B78D-698BDF60BA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Introduction to MMC template design</Template>
  <TotalTime>0</TotalTime>
  <Words>461</Words>
  <Application>Microsoft Office PowerPoint</Application>
  <PresentationFormat>Benutzerdefiniert</PresentationFormat>
  <Paragraphs>113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Custom 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 www.mixedmigration.org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2019-03-21T08:11:55Z</dcterms:created>
  <dcterms:modified xsi:type="dcterms:W3CDTF">2020-04-19T11:16:27Z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0x010100143C326EF1EF8E4CAA443788CB4D0AA8</vt:lpwstr>
  </property>
</Properties>
</file>