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2" r:id="rId9"/>
    <p:sldId id="270" r:id="rId10"/>
    <p:sldId id="263" r:id="rId11"/>
    <p:sldId id="269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2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1">
                <a:solidFill>
                  <a:srgbClr val="C00000"/>
                </a:solidFill>
              </a:rPr>
              <a:t>Asylanträge</a:t>
            </a:r>
            <a:r>
              <a:rPr lang="de-DE" b="1" baseline="0">
                <a:solidFill>
                  <a:srgbClr val="C00000"/>
                </a:solidFill>
              </a:rPr>
              <a:t> zwischen 2000 und 2020</a:t>
            </a:r>
            <a:endParaRPr lang="de-DE" b="1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4585779751871376E-2"/>
          <c:y val="8.7658770015224347E-2"/>
          <c:w val="0.90579244902079548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Asylanträge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3-4B67-A3BE-438916D2FD1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Asylanträge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93-4B67-A3BE-438916D2FD1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Asylanträge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93-4B67-A3BE-438916D2FD1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Asylanträge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93-4B67-A3BE-438916D2FD18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1"/>
                <c:pt idx="0">
                  <c:v>Asylanträge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3-4B67-A3BE-438916D2F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779488"/>
        <c:axId val="410777848"/>
      </c:barChart>
      <c:catAx>
        <c:axId val="4107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0777848"/>
        <c:crosses val="autoZero"/>
        <c:auto val="1"/>
        <c:lblAlgn val="ctr"/>
        <c:lblOffset val="100"/>
        <c:noMultiLvlLbl val="0"/>
      </c:catAx>
      <c:valAx>
        <c:axId val="41077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077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6-4E54-9843-6B062EC749C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6-4E54-9843-6B062EC749C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6-4E54-9843-6B062EC749CC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18 bis 34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2020</c:v>
                </c:pt>
              </c:numCache>
            </c:num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C6-4E54-9843-6B062EC74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shape val="box"/>
        <c:axId val="561681896"/>
        <c:axId val="561676648"/>
        <c:axId val="0"/>
      </c:bar3DChart>
      <c:catAx>
        <c:axId val="56168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1676648"/>
        <c:crosses val="autoZero"/>
        <c:auto val="1"/>
        <c:lblAlgn val="ctr"/>
        <c:lblOffset val="100"/>
        <c:noMultiLvlLbl val="0"/>
      </c:catAx>
      <c:valAx>
        <c:axId val="56167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168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2B60-6CCD-4C6F-9135-2C19214F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A35D0-4220-47F0-A1AF-2E1A9822B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50AC0-0AAC-4EB8-963F-E572681F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15D5-400D-431A-BFC4-D76278B8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110C-40E7-4AF3-A299-A7FEB7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53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94B0-E12D-491B-8C8E-B36E7407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143F-BFAA-42ED-9BBF-16272B7C3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DA71C-E6E6-4FEF-87DE-A9BD178D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84A60-36E6-45A0-A17C-3981E507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8DD10-9812-44FB-B014-28FB9E72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830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ECACD-F242-42A8-9140-ACA402F4D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AB7B1-718C-492C-81BB-2DF691E1A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32A6F-4C7A-43EF-8F06-BCB46DA3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3125D-8BAE-401A-9E87-05DDF53D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A097-0FDF-400D-A247-F6FEDBE0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05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AEC7-9207-4B2B-86D4-2C94CE16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2E1F-D9BF-4193-A8BF-56FBC9A3C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7969-03E5-4ED6-83C4-3303D3D0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BF366-4E46-45C7-8428-8C643A70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5273-916D-4D8A-BB91-CB7F9FC8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295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59B6-936B-4653-8D69-8A70C92E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778F-EBF8-4007-9C98-802BC933B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A63B-18B6-4716-B5B1-E0621B9F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91A8-B20E-4CA7-A951-61FCB9B8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C5A81-FF52-47FD-ABFE-55E7490E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694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18D1-3E67-4A5C-821E-DBCE91CE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E664-3A8E-47CD-9D14-5B655B9EE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68208-47C9-4A41-9989-D81403FC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21713-5E30-43C5-AA49-D21F04DE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54511-B483-4BEE-A99B-D2005271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9AFC8-5278-4E61-9529-56AEE0D6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033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A45C-9F83-413B-97BE-C2382CF97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23458-BDD8-4151-A20F-B163D8C19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459C1-0D1A-4E30-A1BB-3ACD0F168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1871D-637E-43B1-BBC5-7394EBB0C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DE427-2B0E-4FE1-B46F-C5777AE7D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14376-2C14-4A65-B217-2B27A0697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8510B-4B65-49A1-A907-B1B68C35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3EEFB-36A3-4E6F-AE46-93F271CC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75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4F3A6-E923-43D0-9787-1AEF261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85BBA-2241-45FE-8814-155C6020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BCF8E-5D2B-4613-91D6-B0C8912A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8A898-0C99-4FB4-A6CC-EEAA6D07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324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2D813-8EAB-41A0-95B4-FE5C2B6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07328-C5BE-4308-9D32-33CC2658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45D04-2475-4D0B-9502-54929C18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9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22A3-D1A3-41D1-A361-9F9D7794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E79A8-8B06-4661-A367-FA806AC2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CEA45-0193-405B-BA35-766DC1A3E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DCEE5-3A31-4AD5-9EC2-76B2604F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ABA82-CE42-4BAA-B10D-41993433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94421-1E9F-4D81-90CF-1A8D525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45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862B2-FB58-44FD-8E07-FA3512BD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7C15DC-56E6-4332-83E0-06773D1A8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8E2A24-A9F6-406E-9479-CC786AA4A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8A9A9-71F7-4770-8922-D115F089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F59A-8BB0-4FE6-A91C-F64B4D5C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9FB80-4147-41C8-BA47-81B7F99C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29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E969F-B3F2-4372-8B00-A9F86BFA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CF415-E01E-4E24-8F97-D38AEFBE8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7AEF-CAE9-419A-943F-0B39C5975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282C-7EA7-475C-BAB0-93E7683022F1}" type="datetimeFigureOut">
              <a:rPr lang="x-none" smtClean="0"/>
              <a:t>24.02.2021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691CD-F739-473E-9BA1-8DA8203E4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A0140-7B06-44DE-82E8-3CF9C01C9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FFBC-CF20-4AC3-B607-2C09BB65E85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7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C368C-F8DE-46B2-9279-C0A81E726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267200"/>
            <a:ext cx="4495801" cy="914400"/>
          </a:xfrm>
        </p:spPr>
        <p:txBody>
          <a:bodyPr>
            <a:normAutofit/>
          </a:bodyPr>
          <a:lstStyle/>
          <a:p>
            <a:pPr algn="l"/>
            <a:r>
              <a:rPr lang="de-AT" sz="2500" b="1">
                <a:solidFill>
                  <a:schemeClr val="tx1">
                    <a:alpha val="55000"/>
                  </a:schemeClr>
                </a:solidFill>
              </a:rPr>
              <a:t>Suad Mohamed, Jamal Mataan </a:t>
            </a:r>
          </a:p>
          <a:p>
            <a:pPr algn="l"/>
            <a:r>
              <a:rPr lang="de-AT" sz="2500" b="1" i="1">
                <a:solidFill>
                  <a:schemeClr val="tx1">
                    <a:alpha val="55000"/>
                  </a:schemeClr>
                </a:solidFill>
              </a:rPr>
              <a:t>23.02.2021</a:t>
            </a:r>
            <a:endParaRPr lang="x-none" sz="2500" b="1" i="1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7" name="Picture 6" descr="A group of people dancing&#10;&#10;Description automatically generated">
            <a:extLst>
              <a:ext uri="{FF2B5EF4-FFF2-40B4-BE49-F238E27FC236}">
                <a16:creationId xmlns:a16="http://schemas.microsoft.com/office/drawing/2014/main" id="{289FC100-D4D9-416D-8C28-756A052E69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 r="2" b="9463"/>
          <a:stretch/>
        </p:blipFill>
        <p:spPr>
          <a:xfrm>
            <a:off x="6619873" y="990598"/>
            <a:ext cx="4657726" cy="220980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1075896-CCB6-4DC3-87E1-D50A8DFE2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4" b="-3"/>
          <a:stretch/>
        </p:blipFill>
        <p:spPr>
          <a:xfrm>
            <a:off x="6635751" y="3661833"/>
            <a:ext cx="4641849" cy="2205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873A39-FD00-4735-BB4F-9F11EA50AB62}"/>
              </a:ext>
            </a:extLst>
          </p:cNvPr>
          <p:cNvSpPr txBox="1"/>
          <p:nvPr/>
        </p:nvSpPr>
        <p:spPr>
          <a:xfrm>
            <a:off x="3048000" y="3243533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07000"/>
              </a:lnSpc>
              <a:spcAft>
                <a:spcPts val="800"/>
              </a:spcAft>
            </a:pPr>
            <a:r>
              <a:rPr lang="en-AT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395C971-D04B-48E7-971D-811396DAA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9753599" cy="2387600"/>
          </a:xfrm>
        </p:spPr>
        <p:txBody>
          <a:bodyPr>
            <a:normAutofit/>
          </a:bodyPr>
          <a:lstStyle/>
          <a:p>
            <a:pPr algn="l"/>
            <a:r>
              <a:rPr lang="de-AT" sz="1600" b="1" i="1" dirty="0">
                <a:solidFill>
                  <a:srgbClr val="C00000"/>
                </a:solidFill>
                <a:latin typeface="Century Gothic" panose="020B0502020202020204" pitchFamily="34" charset="0"/>
                <a:cs typeface="Times New Roman"/>
              </a:rPr>
              <a:t>Engagement der somalischen Diaspora in Österreich </a:t>
            </a:r>
            <a:br>
              <a:rPr lang="en-AT" sz="6000" dirty="0">
                <a:solidFill>
                  <a:srgbClr val="C00000"/>
                </a:solidFill>
                <a:latin typeface="Arial"/>
              </a:rPr>
            </a:b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9175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6BEDA75F-DE9E-462C-8312-D0B0B508A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43" y="2123594"/>
            <a:ext cx="5221625" cy="26108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1FE60B-76C1-44BE-978E-9B9C13FDBB73}"/>
              </a:ext>
            </a:extLst>
          </p:cNvPr>
          <p:cNvSpPr/>
          <p:nvPr/>
        </p:nvSpPr>
        <p:spPr>
          <a:xfrm>
            <a:off x="6246621" y="370648"/>
            <a:ext cx="4608947" cy="5826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Empfehlung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für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Somalische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 /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Österreichische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Organisationen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und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Institutionen</a:t>
            </a:r>
            <a:endParaRPr lang="en-US" sz="14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Konsultation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und Dialog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zwischen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den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Stakeholdern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Kapazitätsentwicklung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im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Projektmanagement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Vereinfachung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von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Förderanträgen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und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Berichtsverfahren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Flexibler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und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anpassungsfähiger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Ansatz, der den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Kapazitäten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der Diaspora-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Organisationen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entspricht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Empfehlungen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an die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somalische</a:t>
            </a:r>
            <a:r>
              <a:rPr lang="en-US" sz="1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alpha val="80000"/>
                  </a:schemeClr>
                </a:solidFill>
              </a:rPr>
              <a:t>Regierung</a:t>
            </a:r>
            <a:endParaRPr lang="en-US" sz="1400" b="1" dirty="0">
              <a:solidFill>
                <a:schemeClr val="tx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NDP 2020-2024: die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Beiträge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der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somalischen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Diaspora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zur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Entwicklung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des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Landes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anzuerkennen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Weitere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Forschungen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Österreich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durchgeführen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Fokus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auf: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Gleichstellung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/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Gerechtigkeit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und Empowerment von Frauen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Unternehmertum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wirtschaftliches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Empowerment und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Arbeits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(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migranten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)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rechte</a:t>
            </a: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Auswirkungen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von 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remitances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/</a:t>
            </a:r>
            <a:r>
              <a:rPr lang="en-US" sz="1100" dirty="0" err="1">
                <a:solidFill>
                  <a:schemeClr val="tx1">
                    <a:alpha val="80000"/>
                  </a:schemeClr>
                </a:solidFill>
              </a:rPr>
              <a:t>Rücküberweisungen</a:t>
            </a:r>
            <a:r>
              <a:rPr lang="en-US" sz="11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4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9E12E56-D5ED-4C8C-828D-88B3D82C5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806797" y="982644"/>
            <a:ext cx="6521901" cy="4824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806797" y="1634247"/>
            <a:ext cx="4646164" cy="454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800" b="1" dirty="0">
                <a:effectLst/>
              </a:rPr>
            </a:br>
            <a:endParaRPr lang="en-US" sz="800" b="1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800" b="1" dirty="0">
                <a:effectLst/>
              </a:rPr>
            </a:br>
            <a:endParaRPr lang="en-US" sz="8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2F649-62E0-4CCE-B5FE-9D7030C97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408" y="4182224"/>
            <a:ext cx="310341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7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B598AD-9C59-41CF-9AB0-4E387945CA2B}"/>
              </a:ext>
            </a:extLst>
          </p:cNvPr>
          <p:cNvSpPr/>
          <p:nvPr/>
        </p:nvSpPr>
        <p:spPr>
          <a:xfrm>
            <a:off x="935137" y="813695"/>
            <a:ext cx="4748580" cy="54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08A84-E67F-4AD8-80DB-453A9D22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5370479"/>
            <a:ext cx="3639127" cy="1333500"/>
          </a:xfrm>
          <a:prstGeom prst="rect">
            <a:avLst/>
          </a:prstGeom>
        </p:spPr>
      </p:pic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738EF6F4-5CCD-4407-819B-9AD9E551F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154021"/>
            <a:ext cx="10888874" cy="52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408562" y="321013"/>
            <a:ext cx="10945239" cy="5700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ABC54-EFA5-4F3E-AF04-FDDB33E1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529" y="4648200"/>
            <a:ext cx="2501471" cy="2209800"/>
          </a:xfrm>
          <a:prstGeom prst="rect">
            <a:avLst/>
          </a:prstGeom>
        </p:spPr>
      </p:pic>
      <p:graphicFrame>
        <p:nvGraphicFramePr>
          <p:cNvPr id="6" name="Diagramm 1">
            <a:extLst>
              <a:ext uri="{FF2B5EF4-FFF2-40B4-BE49-F238E27FC236}">
                <a16:creationId xmlns:a16="http://schemas.microsoft.com/office/drawing/2014/main" id="{3B56C1EB-26D5-4AF3-83B8-5DE9DF076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9186222"/>
              </p:ext>
            </p:extLst>
          </p:nvPr>
        </p:nvGraphicFramePr>
        <p:xfrm>
          <a:off x="408561" y="836579"/>
          <a:ext cx="5511705" cy="419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4">
            <a:extLst>
              <a:ext uri="{FF2B5EF4-FFF2-40B4-BE49-F238E27FC236}">
                <a16:creationId xmlns:a16="http://schemas.microsoft.com/office/drawing/2014/main" id="{17E52BF2-BAA2-4A9D-A226-46F6BD600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152547"/>
              </p:ext>
            </p:extLst>
          </p:nvPr>
        </p:nvGraphicFramePr>
        <p:xfrm>
          <a:off x="6456970" y="902875"/>
          <a:ext cx="4360126" cy="366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661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1125417" y="832557"/>
            <a:ext cx="5887354" cy="495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buClr>
                <a:srgbClr val="CC41B0"/>
              </a:buClr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Gender und FGM</a:t>
            </a:r>
          </a:p>
          <a:p>
            <a:pPr>
              <a:lnSpc>
                <a:spcPct val="90000"/>
              </a:lnSpc>
              <a:buClr>
                <a:srgbClr val="CC41B0"/>
              </a:buClr>
            </a:pPr>
            <a:endParaRPr lang="en-US" sz="1600" b="1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Die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somalische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Regierung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ist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nicht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in der Lage,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Sicherheit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bieten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, -- &gt;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ist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eine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große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Herausforderung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für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Frauen</a:t>
            </a: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omalische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 Frauen: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aktive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Unterstützung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von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Friedensinitiativen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CC41B0"/>
              </a:buClr>
            </a:pPr>
            <a:endParaRPr lang="en-US" sz="120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66 %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Haushalte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werden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von Frauen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geführt</a:t>
            </a:r>
            <a:endParaRPr lang="en-US" sz="120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Traditionelle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Geschlechterrollen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,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fehlende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Zugang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Arbeit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landwirtschaftlicher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Produktion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Bildung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Gesundheitsdiensten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und Beschäftigung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führen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einer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Entmachtung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weiblichen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Bevölkerung</a:t>
            </a:r>
            <a:endParaRPr lang="en-US" sz="120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Kulturelle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Praktiken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wie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Frühverheiratung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weibliche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Genitalverstümmelung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(FGM)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behindern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die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Gleichstellung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Geschlechter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 </a:t>
            </a:r>
          </a:p>
          <a:p>
            <a:pPr>
              <a:lnSpc>
                <a:spcPct val="90000"/>
              </a:lnSpc>
              <a:buClr>
                <a:srgbClr val="CC41B0"/>
              </a:buClr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FGM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betrifft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auch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Österreich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lebende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somalische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Frauen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: ca. 6000-8000 (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aus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Somalia,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Agypten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Sudan, Guinea..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etc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)</a:t>
            </a: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Multiplikatorinnen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aus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somalischen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Community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führen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Workshops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zur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Prävention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von FGM,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fördern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Diskussion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und Information</a:t>
            </a: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20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Die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beiden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somalischen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Frauenorganisationen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und Dr.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Umaima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von Fem Süd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versuchen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das Tabu um FGM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aufzubrechen</a:t>
            </a:r>
            <a:endParaRPr lang="en-US" sz="120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endParaRPr lang="en-US" sz="1050" dirty="0">
              <a:effectLst/>
              <a:latin typeface="Calibri" pitchFamily="34" charset="0"/>
              <a:cs typeface="Calibri" pitchFamily="34" charset="0"/>
            </a:endParaRPr>
          </a:p>
          <a:p>
            <a:pPr marL="171450" indent="-171450">
              <a:lnSpc>
                <a:spcPct val="90000"/>
              </a:lnSpc>
              <a:buClr>
                <a:srgbClr val="CC41B0"/>
              </a:buClr>
              <a:buFont typeface="Arial" pitchFamily="34" charset="0"/>
              <a:buChar char="•"/>
            </a:pP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FEM Süd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führt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Projekte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in der </a:t>
            </a:r>
            <a:r>
              <a:rPr lang="en-US" sz="1200" dirty="0" err="1">
                <a:effectLst/>
                <a:latin typeface="Calibri" pitchFamily="34" charset="0"/>
                <a:cs typeface="Calibri" pitchFamily="34" charset="0"/>
              </a:rPr>
              <a:t>somalischen</a:t>
            </a:r>
            <a:r>
              <a:rPr lang="en-US" sz="1200" dirty="0">
                <a:effectLst/>
                <a:latin typeface="Calibri" pitchFamily="34" charset="0"/>
                <a:cs typeface="Calibri" pitchFamily="34" charset="0"/>
              </a:rPr>
              <a:t> Community 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durch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 descr="A picture containing child, dancer, dress&#10;&#10;Description automatically generated">
            <a:extLst>
              <a:ext uri="{FF2B5EF4-FFF2-40B4-BE49-F238E27FC236}">
                <a16:creationId xmlns:a16="http://schemas.microsoft.com/office/drawing/2014/main" id="{78DC5892-BB9D-43B4-91AC-6F37D8DFD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3999" b="1"/>
          <a:stretch/>
        </p:blipFill>
        <p:spPr>
          <a:xfrm>
            <a:off x="7375829" y="285420"/>
            <a:ext cx="4114801" cy="4601183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791DBB-A6EE-4E99-9602-699383A2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4912286"/>
            <a:ext cx="4138187" cy="197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9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9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D91428-CEA1-4DD8-B97D-1347509784B4}"/>
              </a:ext>
            </a:extLst>
          </p:cNvPr>
          <p:cNvSpPr txBox="1"/>
          <p:nvPr/>
        </p:nvSpPr>
        <p:spPr>
          <a:xfrm>
            <a:off x="787940" y="480646"/>
            <a:ext cx="5612860" cy="5580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400050" lvl="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Themen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der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Somalischen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Frauenorganisationen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FGM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Stärkung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von Frauen und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Jugendlichen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Schul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 und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Bildungsthemen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kulturelle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Veranstaltungen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für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Frauen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Spendengelder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für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Überschwemmungen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und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Dürren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Somalia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Informantinnen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z.B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über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Covid19 (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z.B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durch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Whatsapp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00050" lvl="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Durch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 die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schwierige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Situation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somalischer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Frauen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gibt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aber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auch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eine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große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Stärke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und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Kreativität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ihnen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11430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Gebildeten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Frauen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fällt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es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leichter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erfolgreich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sein,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sich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entwickeln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wichtige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Positionen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übernehmen</a:t>
            </a:r>
            <a:endParaRPr lang="en-US" sz="1400" b="1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1430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Wichtig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sind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Vorbilder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die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Frauen Kraft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geben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Ilwad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Elman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Ilhaan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Omar,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eine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US-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Kongressabgeordnete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Halima Aden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Iman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Abdulmajid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(Model)…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dna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adan</a:t>
            </a:r>
            <a:endParaRPr lang="en-US" sz="140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11430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00050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gibt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Hindernisse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und um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diese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zu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bewältigen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wichtig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Mehr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Bildung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für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Frauen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Empowerment</a:t>
            </a:r>
          </a:p>
          <a:p>
            <a:pPr marL="857250" lvl="1" indent="-2857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Vorbildfunktion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Somalische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Frauen, die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studieren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und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Ziele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haben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Politikerinnen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Sozialarbeiterinnen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Krankenschwestern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40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228600">
              <a:lnSpc>
                <a:spcPct val="90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</a:p>
        </p:txBody>
      </p:sp>
      <p:sp>
        <p:nvSpPr>
          <p:cNvPr id="11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person, wall, indoor, smiling&#10;&#10;Description automatically generated">
            <a:extLst>
              <a:ext uri="{FF2B5EF4-FFF2-40B4-BE49-F238E27FC236}">
                <a16:creationId xmlns:a16="http://schemas.microsoft.com/office/drawing/2014/main" id="{BCDA16BC-879D-41E1-9B00-08603766C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91944" y="934738"/>
            <a:ext cx="2007447" cy="1777527"/>
          </a:xfrm>
          <a:prstGeom prst="rect">
            <a:avLst/>
          </a:prstGeom>
        </p:spPr>
      </p:pic>
      <p:pic>
        <p:nvPicPr>
          <p:cNvPr id="6" name="Picture 5" descr="A picture containing person, clothing, person&#10;&#10;Description automatically generated">
            <a:extLst>
              <a:ext uri="{FF2B5EF4-FFF2-40B4-BE49-F238E27FC236}">
                <a16:creationId xmlns:a16="http://schemas.microsoft.com/office/drawing/2014/main" id="{AC19BD73-9BDC-4EE1-A43D-C38F5D110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32" y="2647525"/>
            <a:ext cx="1586778" cy="1981499"/>
          </a:xfrm>
          <a:prstGeom prst="rect">
            <a:avLst/>
          </a:prstGeom>
        </p:spPr>
      </p:pic>
      <p:pic>
        <p:nvPicPr>
          <p:cNvPr id="8" name="Picture 7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5B819C26-B534-41D3-B4C1-EACCE5AEA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1" y="4566148"/>
            <a:ext cx="2331251" cy="140185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53AFE142-313E-49DD-B68D-98F99009E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53" y="1136969"/>
            <a:ext cx="2490614" cy="1401860"/>
          </a:xfrm>
          <a:prstGeom prst="rect">
            <a:avLst/>
          </a:prstGeom>
        </p:spPr>
      </p:pic>
      <p:pic>
        <p:nvPicPr>
          <p:cNvPr id="12" name="Picture 11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98B25065-5711-4ECE-A326-9C2CDCA38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86" y="2777006"/>
            <a:ext cx="2305895" cy="16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838200" y="1032180"/>
            <a:ext cx="4741985" cy="4887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 dirty="0" err="1">
                <a:effectLst/>
              </a:rPr>
              <a:t>Beschäftigung</a:t>
            </a:r>
            <a:r>
              <a:rPr lang="en-US" b="1" dirty="0">
                <a:effectLst/>
              </a:rPr>
              <a:t> und </a:t>
            </a:r>
            <a:r>
              <a:rPr lang="en-US" b="1" dirty="0" err="1">
                <a:effectLst/>
              </a:rPr>
              <a:t>Arbeit</a:t>
            </a:r>
            <a:r>
              <a:rPr lang="en-US" b="1" dirty="0">
                <a:effectLst/>
              </a:rPr>
              <a:t>   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b="1" dirty="0">
              <a:effectLst/>
            </a:endParaRP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Häufig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gering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qualifizierte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Arbeitskräfte</a:t>
            </a:r>
            <a:r>
              <a:rPr lang="en-US" sz="1400" dirty="0">
                <a:effectLst/>
              </a:rPr>
              <a:t> </a:t>
            </a:r>
            <a:r>
              <a:rPr lang="en-US" sz="1400" dirty="0"/>
              <a:t>, </a:t>
            </a:r>
            <a:r>
              <a:rPr lang="en-US" sz="1400" dirty="0" err="1">
                <a:effectLst/>
              </a:rPr>
              <a:t>wie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z.B</a:t>
            </a:r>
            <a:r>
              <a:rPr lang="en-US" sz="1400" dirty="0">
                <a:effectLst/>
              </a:rPr>
              <a:t>. </a:t>
            </a:r>
            <a:r>
              <a:rPr lang="en-US" sz="1400" dirty="0" err="1">
                <a:effectLst/>
              </a:rPr>
              <a:t>unterstützende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Dienstleistungen</a:t>
            </a:r>
            <a:r>
              <a:rPr lang="en-US" sz="1400" dirty="0">
                <a:effectLst/>
              </a:rPr>
              <a:t>, Post </a:t>
            </a:r>
            <a:r>
              <a:rPr lang="en-US" sz="1400" dirty="0" err="1">
                <a:effectLst/>
              </a:rPr>
              <a:t>oder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Tourismus</a:t>
            </a:r>
            <a:r>
              <a:rPr lang="en-US" sz="1400" dirty="0">
                <a:effectLst/>
              </a:rPr>
              <a:t>.  </a:t>
            </a: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en-US" sz="1400" dirty="0">
              <a:effectLst/>
            </a:endParaRP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Kleine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Anzahl</a:t>
            </a:r>
            <a:r>
              <a:rPr lang="en-US" sz="1400" dirty="0">
                <a:effectLst/>
              </a:rPr>
              <a:t> von </a:t>
            </a:r>
            <a:r>
              <a:rPr lang="en-US" sz="1400" dirty="0" err="1">
                <a:effectLst/>
              </a:rPr>
              <a:t>Personen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nahmen</a:t>
            </a:r>
            <a:r>
              <a:rPr lang="en-US" sz="1400" dirty="0">
                <a:effectLst/>
              </a:rPr>
              <a:t> an </a:t>
            </a:r>
            <a:r>
              <a:rPr lang="en-US" sz="1400" dirty="0" err="1">
                <a:effectLst/>
              </a:rPr>
              <a:t>Berufsausbildung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teil</a:t>
            </a:r>
            <a:endParaRPr lang="en-US" sz="14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400" dirty="0"/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Nur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wenige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Personen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arbeiten</a:t>
            </a:r>
            <a:r>
              <a:rPr lang="en-US" sz="1400" dirty="0">
                <a:effectLst/>
              </a:rPr>
              <a:t> in </a:t>
            </a:r>
            <a:r>
              <a:rPr lang="en-US" sz="1400" dirty="0" err="1">
                <a:effectLst/>
              </a:rPr>
              <a:t>hochqualifizierten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Positionen</a:t>
            </a:r>
            <a:r>
              <a:rPr lang="en-US" sz="1400" dirty="0">
                <a:effectLst/>
              </a:rPr>
              <a:t> 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400" dirty="0"/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Nur</a:t>
            </a:r>
            <a:r>
              <a:rPr lang="en-US" sz="1400" dirty="0">
                <a:effectLst/>
              </a:rPr>
              <a:t> 1,3%  der </a:t>
            </a:r>
            <a:r>
              <a:rPr lang="en-US" sz="1400" dirty="0" err="1">
                <a:effectLst/>
              </a:rPr>
              <a:t>Arbeitskräfte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kommen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aus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afrikanischen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Ländern</a:t>
            </a:r>
            <a:r>
              <a:rPr lang="en-US" sz="1400" dirty="0">
                <a:effectLst/>
              </a:rPr>
              <a:t>  (89% </a:t>
            </a:r>
            <a:r>
              <a:rPr lang="en-US" sz="1400" dirty="0" err="1">
                <a:effectLst/>
              </a:rPr>
              <a:t>aus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europäischen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Ländern</a:t>
            </a:r>
            <a:r>
              <a:rPr lang="en-US" sz="1400" dirty="0">
                <a:effectLst/>
              </a:rPr>
              <a:t>)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1400" dirty="0">
              <a:effectLst/>
            </a:endParaRPr>
          </a:p>
          <a:p>
            <a:pPr marL="171450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Somalier</a:t>
            </a:r>
            <a:r>
              <a:rPr lang="en-US" sz="1400" dirty="0">
                <a:effectLst/>
              </a:rPr>
              <a:t> in der Diaspora </a:t>
            </a:r>
            <a:r>
              <a:rPr lang="en-US" sz="1400" dirty="0" err="1">
                <a:effectLst/>
              </a:rPr>
              <a:t>sind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dafür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bekannt</a:t>
            </a:r>
            <a:r>
              <a:rPr lang="en-US" sz="1400" dirty="0">
                <a:effectLst/>
              </a:rPr>
              <a:t>, </a:t>
            </a:r>
            <a:r>
              <a:rPr lang="en-US" sz="1400" dirty="0" err="1">
                <a:effectLst/>
              </a:rPr>
              <a:t>dass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unternehmerisch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tätig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sind</a:t>
            </a:r>
            <a:r>
              <a:rPr lang="en-US" sz="1400" dirty="0">
                <a:effectLst/>
              </a:rPr>
              <a:t>: </a:t>
            </a:r>
          </a:p>
          <a:p>
            <a:pPr marL="628650" lvl="1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Geschäfte</a:t>
            </a:r>
            <a:r>
              <a:rPr lang="en-US" sz="1400" dirty="0">
                <a:effectLst/>
              </a:rPr>
              <a:t>, in </a:t>
            </a:r>
            <a:r>
              <a:rPr lang="en-US" sz="1400" dirty="0" err="1">
                <a:effectLst/>
              </a:rPr>
              <a:t>denen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Produkte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aus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afrikanischen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Ländern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verkauft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werden</a:t>
            </a:r>
            <a:endParaRPr lang="en-US" sz="1400" dirty="0">
              <a:effectLst/>
            </a:endParaRPr>
          </a:p>
          <a:p>
            <a:pPr marL="628650" lvl="1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>
                <a:effectLst/>
              </a:rPr>
              <a:t>Restaurants,</a:t>
            </a:r>
          </a:p>
          <a:p>
            <a:pPr marL="628650" lvl="1" indent="-17145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1400" dirty="0" err="1">
                <a:effectLst/>
              </a:rPr>
              <a:t>Transportdienste</a:t>
            </a:r>
            <a:r>
              <a:rPr lang="en-US" sz="1400" dirty="0">
                <a:effectLst/>
              </a:rPr>
              <a:t>  </a:t>
            </a:r>
            <a:br>
              <a:rPr lang="en-US" sz="1100" b="1" dirty="0">
                <a:effectLst/>
              </a:rPr>
            </a:br>
            <a:endParaRPr lang="en-US" sz="1100" b="1" dirty="0"/>
          </a:p>
        </p:txBody>
      </p:sp>
      <p:pic>
        <p:nvPicPr>
          <p:cNvPr id="6" name="Picture 5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C5E671BD-E252-4633-8037-0BCF921DDB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015"/>
          <a:stretch/>
        </p:blipFill>
        <p:spPr>
          <a:xfrm>
            <a:off x="6094476" y="658761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D609D-4966-4D5F-BD24-1227B0545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70" y="4648200"/>
            <a:ext cx="403771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3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806796" y="927879"/>
            <a:ext cx="5031295" cy="529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Calibri" pitchFamily="34" charset="0"/>
              <a:cs typeface="Calibri" pitchFamily="34" charset="0"/>
            </a:endParaRPr>
          </a:p>
          <a:p>
            <a:pPr marL="285750" lvl="0" indent="-1714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Unterbrechung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der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Karriere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Ausbidlung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 (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Konflikt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in Somali) 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von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vielen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somalischen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Personen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führt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Österreich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zu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hoher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Arbeitslosigkeit</a:t>
            </a:r>
            <a:endParaRPr lang="en-US" sz="1200" b="1" dirty="0">
              <a:effectLst/>
              <a:latin typeface="Calibri" pitchFamily="34" charset="0"/>
              <a:cs typeface="Calibri" pitchFamily="34" charset="0"/>
            </a:endParaRPr>
          </a:p>
          <a:p>
            <a:pPr marL="285750" lvl="0" indent="-1714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285750" lvl="0" indent="-1714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Migrationsstatus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Bildungs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-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Qualifikationsniveau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, Gesundheit,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Sprachkenntnisse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ein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Mangel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an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Informationen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über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den 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Arbeitsmarkt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wirken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sich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auch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auf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ihre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Berufschancen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aus</a:t>
            </a:r>
            <a:endParaRPr lang="en-US" sz="1200" b="1" dirty="0">
              <a:effectLst/>
              <a:latin typeface="Calibri" pitchFamily="34" charset="0"/>
              <a:cs typeface="Calibri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285750" lvl="0" indent="-171450">
              <a:lnSpc>
                <a:spcPct val="90000"/>
              </a:lnSpc>
              <a:spcAft>
                <a:spcPts val="800"/>
              </a:spcAft>
              <a:buSzPts val="1000"/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Somalis in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Österreich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sind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auf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kleine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schwache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Netzwerke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angewiesen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 </a:t>
            </a:r>
            <a:br>
              <a:rPr lang="en-US" sz="1200" b="1" dirty="0"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12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 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Die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Arbeitslosigkeit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ist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unter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Frauen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relativ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hoch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Bildungsniveau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Kompetenzen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werden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unzureichend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erfasst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anerkannt</a:t>
            </a:r>
            <a:endParaRPr lang="en-US" sz="1200" b="1" dirty="0">
              <a:effectLst/>
              <a:latin typeface="Calibri" pitchFamily="34" charset="0"/>
              <a:cs typeface="Calibri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Erschwerte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Integration in den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Arbeitsmarkt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durch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negative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Stereotypisierung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Diskriminierung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114300" lvl="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200" b="1" dirty="0">
              <a:effectLst/>
              <a:latin typeface="Calibri" pitchFamily="34" charset="0"/>
              <a:cs typeface="Calibri" pitchFamily="34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Diskriminierungserfahrungen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am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Arbeitsmakrt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von Frauen, die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Kopftuch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tragen</a:t>
            </a:r>
            <a:endParaRPr lang="en-US" sz="1200" b="1" dirty="0">
              <a:effectLst/>
              <a:latin typeface="Calibri" pitchFamily="34" charset="0"/>
              <a:cs typeface="Calibri" pitchFamily="34" charset="0"/>
            </a:endParaRPr>
          </a:p>
          <a:p>
            <a:pPr marL="114300" lvl="0">
              <a:lnSpc>
                <a:spcPct val="9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Dennoch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vielfältiger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Beitrag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zur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Gesellschaft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Österreich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Arbeitnehmer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Steuerzahler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und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Sozialversicherungsbeitragszahler</a:t>
            </a:r>
            <a:r>
              <a:rPr lang="en-US" sz="1200" b="1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sowie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>
                <a:effectLst/>
                <a:latin typeface="Calibri" pitchFamily="34" charset="0"/>
                <a:cs typeface="Calibri" pitchFamily="34" charset="0"/>
              </a:rPr>
              <a:t>Konsumenten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A4408-8F97-478D-A615-B80377C6D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11" y="4648200"/>
            <a:ext cx="5715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9FBF4-8330-49CA-AB68-4C2011AD214A}"/>
              </a:ext>
            </a:extLst>
          </p:cNvPr>
          <p:cNvSpPr/>
          <p:nvPr/>
        </p:nvSpPr>
        <p:spPr>
          <a:xfrm>
            <a:off x="337725" y="860774"/>
            <a:ext cx="4445290" cy="4766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/>
              <a:t>Engagement in </a:t>
            </a:r>
            <a:r>
              <a:rPr lang="en-US" sz="1200" b="1" dirty="0" err="1"/>
              <a:t>folgenden</a:t>
            </a:r>
            <a:r>
              <a:rPr lang="en-US" sz="1200" b="1" dirty="0"/>
              <a:t> </a:t>
            </a:r>
            <a:r>
              <a:rPr lang="en-US" sz="1200" b="1" dirty="0" err="1"/>
              <a:t>Bereichen</a:t>
            </a:r>
            <a:r>
              <a:rPr lang="en-US" sz="1200" dirty="0"/>
              <a:t>: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/>
              <a:t>Integration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Bildung</a:t>
            </a:r>
            <a:endParaRPr lang="en-US" sz="1200" dirty="0"/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Gesundheit</a:t>
            </a:r>
            <a:endParaRPr lang="en-US" sz="1200" dirty="0"/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/>
              <a:t>Gender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Demokratie</a:t>
            </a:r>
            <a:r>
              <a:rPr lang="en-US" sz="1200" dirty="0"/>
              <a:t> und </a:t>
            </a:r>
            <a:r>
              <a:rPr lang="en-US" sz="1200" dirty="0" err="1"/>
              <a:t>Partizipation</a:t>
            </a:r>
            <a:endParaRPr lang="en-US" sz="1200" dirty="0"/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Katastrophenhilfe</a:t>
            </a:r>
            <a:endParaRPr lang="en-US" sz="1200" dirty="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US" sz="1200" dirty="0"/>
          </a:p>
          <a:p>
            <a:pPr marL="1714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 err="1"/>
              <a:t>Frauenvereine</a:t>
            </a:r>
            <a:r>
              <a:rPr lang="en-US" sz="1200" b="1" dirty="0"/>
              <a:t>  </a:t>
            </a:r>
            <a:r>
              <a:rPr lang="en-US" sz="1200" b="1" dirty="0" err="1"/>
              <a:t>bearbeiten</a:t>
            </a:r>
            <a:r>
              <a:rPr lang="en-US" sz="1200" b="1" dirty="0"/>
              <a:t> </a:t>
            </a:r>
            <a:r>
              <a:rPr lang="en-US" sz="1200" b="1" dirty="0" err="1"/>
              <a:t>überwiegend</a:t>
            </a:r>
            <a:r>
              <a:rPr lang="en-US" sz="1200" b="1" dirty="0"/>
              <a:t>  </a:t>
            </a:r>
            <a:r>
              <a:rPr lang="en-US" sz="1200" b="1" dirty="0" err="1"/>
              <a:t>frauenspezifischen</a:t>
            </a:r>
            <a:r>
              <a:rPr lang="en-US" sz="1200" b="1" dirty="0"/>
              <a:t> </a:t>
            </a:r>
            <a:r>
              <a:rPr lang="en-US" sz="1200" b="1" dirty="0" err="1"/>
              <a:t>Themen</a:t>
            </a:r>
            <a:endParaRPr lang="en-US" sz="1200" b="1" dirty="0"/>
          </a:p>
          <a:p>
            <a:pPr marL="0" lvl="1">
              <a:lnSpc>
                <a:spcPct val="90000"/>
              </a:lnSpc>
              <a:spcAft>
                <a:spcPts val="600"/>
              </a:spcAft>
            </a:pPr>
            <a:endParaRPr lang="en-US" sz="1200" dirty="0"/>
          </a:p>
          <a:p>
            <a:pPr marL="171450" lvl="1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/>
              <a:t>Engagement der Diaspora in Integrations- und </a:t>
            </a:r>
            <a:r>
              <a:rPr lang="en-US" sz="1200" b="1" dirty="0" err="1"/>
              <a:t>Entwicklungsaktivitäten</a:t>
            </a:r>
            <a:r>
              <a:rPr lang="en-US" sz="1200" b="1" dirty="0"/>
              <a:t> </a:t>
            </a:r>
            <a:r>
              <a:rPr lang="en-US" sz="1200" b="1" dirty="0" err="1"/>
              <a:t>ist</a:t>
            </a:r>
            <a:r>
              <a:rPr lang="en-US" sz="1200" b="1" dirty="0"/>
              <a:t> </a:t>
            </a:r>
            <a:r>
              <a:rPr lang="en-US" sz="1200" b="1" dirty="0" err="1"/>
              <a:t>flexibel</a:t>
            </a:r>
            <a:r>
              <a:rPr lang="en-US" sz="1200" b="1" dirty="0"/>
              <a:t> und </a:t>
            </a:r>
            <a:r>
              <a:rPr lang="en-US" sz="1200" b="1" dirty="0" err="1"/>
              <a:t>vielfältig</a:t>
            </a:r>
            <a:r>
              <a:rPr lang="en-US" sz="1200" dirty="0"/>
              <a:t>: </a:t>
            </a:r>
          </a:p>
          <a:p>
            <a:pPr marL="628650" lvl="2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spiegeln</a:t>
            </a:r>
            <a:r>
              <a:rPr lang="en-US" sz="1200" dirty="0"/>
              <a:t> </a:t>
            </a:r>
            <a:r>
              <a:rPr lang="en-US" sz="1200" dirty="0" err="1"/>
              <a:t>starkes</a:t>
            </a:r>
            <a:r>
              <a:rPr lang="en-US" sz="1200" dirty="0"/>
              <a:t> Engagement in </a:t>
            </a:r>
            <a:r>
              <a:rPr lang="en-US" sz="1200" dirty="0" err="1"/>
              <a:t>Österreich</a:t>
            </a:r>
            <a:r>
              <a:rPr lang="en-US" sz="1200" dirty="0"/>
              <a:t> und in Somalia </a:t>
            </a:r>
          </a:p>
          <a:p>
            <a:pPr marL="628650" lvl="2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Entwicklungsaktivitäten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Herkunftsland</a:t>
            </a:r>
            <a:r>
              <a:rPr lang="en-US" sz="1200" dirty="0"/>
              <a:t> </a:t>
            </a:r>
          </a:p>
          <a:p>
            <a:pPr marL="628650" lvl="2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Spenden</a:t>
            </a:r>
            <a:r>
              <a:rPr lang="en-US" sz="1200" dirty="0"/>
              <a:t> an </a:t>
            </a:r>
            <a:r>
              <a:rPr lang="en-US" sz="1200" dirty="0" err="1"/>
              <a:t>Familien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Herkunftsland</a:t>
            </a:r>
            <a:endParaRPr lang="en-US" sz="1200" dirty="0"/>
          </a:p>
          <a:p>
            <a:pPr marL="628650" lvl="2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kleine</a:t>
            </a:r>
            <a:r>
              <a:rPr lang="en-US" sz="1200" dirty="0"/>
              <a:t> </a:t>
            </a:r>
            <a:r>
              <a:rPr lang="en-US" sz="1200" dirty="0" err="1"/>
              <a:t>gemeinschaftsbasierte</a:t>
            </a:r>
            <a:r>
              <a:rPr lang="en-US" sz="1200" dirty="0"/>
              <a:t> </a:t>
            </a:r>
            <a:r>
              <a:rPr lang="en-US" sz="1200" dirty="0" err="1"/>
              <a:t>Aktivitäten</a:t>
            </a:r>
            <a:r>
              <a:rPr lang="en-US" sz="1200" dirty="0"/>
              <a:t> </a:t>
            </a:r>
            <a:r>
              <a:rPr lang="en-US" sz="1200" dirty="0" err="1"/>
              <a:t>wie</a:t>
            </a:r>
            <a:r>
              <a:rPr lang="en-US" sz="1200" dirty="0"/>
              <a:t> </a:t>
            </a:r>
            <a:r>
              <a:rPr lang="en-US" sz="1200" dirty="0" err="1"/>
              <a:t>Bildung</a:t>
            </a:r>
            <a:r>
              <a:rPr lang="en-US" sz="1200" dirty="0"/>
              <a:t>, Gesundheit, Gender, </a:t>
            </a:r>
            <a:r>
              <a:rPr lang="en-US" sz="1200" dirty="0" err="1"/>
              <a:t>Demokratie</a:t>
            </a:r>
            <a:r>
              <a:rPr lang="en-US" sz="1200" dirty="0"/>
              <a:t> und </a:t>
            </a:r>
            <a:r>
              <a:rPr lang="en-US" sz="1200" dirty="0" err="1"/>
              <a:t>Partizipation</a:t>
            </a:r>
            <a:r>
              <a:rPr lang="en-US" sz="1200" dirty="0"/>
              <a:t> </a:t>
            </a:r>
          </a:p>
          <a:p>
            <a:pPr marL="628650" lvl="2" indent="-17145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/>
              <a:t>Bereitstellung</a:t>
            </a:r>
            <a:r>
              <a:rPr lang="en-US" sz="1200" dirty="0"/>
              <a:t> </a:t>
            </a:r>
            <a:r>
              <a:rPr lang="en-US" sz="1200" dirty="0" err="1"/>
              <a:t>humanitärer</a:t>
            </a:r>
            <a:r>
              <a:rPr lang="en-US" sz="1200" dirty="0"/>
              <a:t> </a:t>
            </a:r>
            <a:r>
              <a:rPr lang="en-US" sz="1200" dirty="0" err="1"/>
              <a:t>Hilfe</a:t>
            </a:r>
            <a:r>
              <a:rPr lang="en-US" sz="1200" dirty="0"/>
              <a:t> in </a:t>
            </a:r>
            <a:r>
              <a:rPr lang="en-US" sz="1200" dirty="0" err="1"/>
              <a:t>Zeiten</a:t>
            </a:r>
            <a:r>
              <a:rPr lang="en-US" sz="1200" dirty="0"/>
              <a:t> von </a:t>
            </a:r>
            <a:r>
              <a:rPr lang="en-US" sz="1200" dirty="0" err="1"/>
              <a:t>Naturkatastrophen</a:t>
            </a:r>
            <a:endParaRPr lang="en-US" sz="1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7789912-2470-4095-846C-5D8EB2002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8" r="-6" b="17799"/>
          <a:stretch/>
        </p:blipFill>
        <p:spPr>
          <a:xfrm>
            <a:off x="4983292" y="860774"/>
            <a:ext cx="2120766" cy="1445834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4FF3E8E-E810-40E4-9D9C-4654637C87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r="2" b="17351"/>
          <a:stretch/>
        </p:blipFill>
        <p:spPr>
          <a:xfrm>
            <a:off x="7648752" y="2542660"/>
            <a:ext cx="2120766" cy="1457504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0675BA1-0C12-4845-8BAB-E2BF2266A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r="1095" b="-4"/>
          <a:stretch/>
        </p:blipFill>
        <p:spPr>
          <a:xfrm>
            <a:off x="9860992" y="972535"/>
            <a:ext cx="2120766" cy="1453127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2095-4821-4155-9DD3-49903C633F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6073" b="1"/>
          <a:stretch/>
        </p:blipFill>
        <p:spPr>
          <a:xfrm>
            <a:off x="8973460" y="4290881"/>
            <a:ext cx="2120766" cy="1450206"/>
          </a:xfrm>
          <a:prstGeom prst="rect">
            <a:avLst/>
          </a:prstGeom>
        </p:spPr>
      </p:pic>
      <p:pic>
        <p:nvPicPr>
          <p:cNvPr id="10" name="Picture 9" descr="A sign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81F72B86-BF8A-424B-8174-84B1C8BE79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r="10286" b="4"/>
          <a:stretch/>
        </p:blipFill>
        <p:spPr>
          <a:xfrm>
            <a:off x="5895512" y="4337772"/>
            <a:ext cx="2120766" cy="1183563"/>
          </a:xfrm>
          <a:prstGeom prst="rect">
            <a:avLst/>
          </a:prstGeom>
        </p:spPr>
      </p:pic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9DEA488-8C4E-4BD5-9589-62021C2719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12815" b="3"/>
          <a:stretch/>
        </p:blipFill>
        <p:spPr>
          <a:xfrm>
            <a:off x="7371508" y="972535"/>
            <a:ext cx="2120766" cy="11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037B98C-32C8-4591-AF50-989393780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 r="1" b="31198"/>
          <a:stretch/>
        </p:blipFill>
        <p:spPr>
          <a:xfrm>
            <a:off x="-1504" y="-304790"/>
            <a:ext cx="6095980" cy="685799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8F834F3-7B8E-4816-BFFE-40DAB87EC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r="1" b="26640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DA9243-FC16-45DB-97AD-3B436D1B4992}"/>
              </a:ext>
            </a:extLst>
          </p:cNvPr>
          <p:cNvSpPr/>
          <p:nvPr/>
        </p:nvSpPr>
        <p:spPr>
          <a:xfrm>
            <a:off x="806796" y="879231"/>
            <a:ext cx="5031295" cy="5297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3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Breitbild</PresentationFormat>
  <Paragraphs>117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Engagement der somalischen Diaspora in Österreich 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Somali Diaspora Engagement in Austria.</dc:title>
  <dc:creator>Djamal Djamal</dc:creator>
  <cp:lastModifiedBy>Schmidjell, Franz</cp:lastModifiedBy>
  <cp:revision>34</cp:revision>
  <dcterms:created xsi:type="dcterms:W3CDTF">2021-02-22T20:24:01Z</dcterms:created>
  <dcterms:modified xsi:type="dcterms:W3CDTF">2021-02-24T10:33:14Z</dcterms:modified>
</cp:coreProperties>
</file>